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4" r:id="rId2"/>
    <p:sldId id="257" r:id="rId3"/>
    <p:sldId id="278" r:id="rId4"/>
    <p:sldId id="279" r:id="rId5"/>
    <p:sldId id="266" r:id="rId6"/>
    <p:sldId id="270" r:id="rId7"/>
    <p:sldId id="277" r:id="rId8"/>
    <p:sldId id="269" r:id="rId9"/>
    <p:sldId id="263" r:id="rId10"/>
    <p:sldId id="261" r:id="rId11"/>
    <p:sldId id="258" r:id="rId12"/>
    <p:sldId id="262" r:id="rId13"/>
    <p:sldId id="259" r:id="rId14"/>
    <p:sldId id="272" r:id="rId15"/>
    <p:sldId id="275" r:id="rId16"/>
    <p:sldId id="276" r:id="rId17"/>
    <p:sldId id="281" r:id="rId18"/>
    <p:sldId id="267" r:id="rId19"/>
    <p:sldId id="280"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5"/>
    <p:penClr>
      <a:srgbClr val="FF0000"/>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05C77-235A-4C58-BD3E-0CF6BCC986D0}" type="datetimeFigureOut">
              <a:rPr lang="en-US" smtClean="0"/>
              <a:pPr/>
              <a:t>5/20/2015</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2AEBEA-87B7-4A77-9D41-F69E1BBA9ED2}"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8D2AEBEA-87B7-4A77-9D41-F69E1BBA9ED2}"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50CDDA29-6B78-4C41-8D7B-ED01B63759A4}" type="datetimeFigureOut">
              <a:rPr lang="en-US" smtClean="0"/>
              <a:pPr/>
              <a:t>5/20/2015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A88B48C3-1D41-4993-84E0-1C54DCE1B86B}" type="slidenum">
              <a:rPr lang="en-US" smtClean="0"/>
              <a:pPr/>
              <a:t>‹N›</a:t>
            </a:fld>
            <a:endParaRPr lang="en-US"/>
          </a:p>
        </p:txBody>
      </p:sp>
    </p:spTree>
  </p:cSld>
  <p:clrMapOvr>
    <a:masterClrMapping/>
  </p:clrMapOvr>
  <p:transition spd="med" advClick="0" advTm="4000">
    <p:split orient="vert" dir="in"/>
    <p:sndAc>
      <p:stSnd>
        <p:snd r:embed="rId1" name="camera.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50CDDA29-6B78-4C41-8D7B-ED01B63759A4}" type="datetimeFigureOut">
              <a:rPr lang="en-US" smtClean="0"/>
              <a:pPr/>
              <a:t>5/20/2015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A88B48C3-1D41-4993-84E0-1C54DCE1B86B}" type="slidenum">
              <a:rPr lang="en-US" smtClean="0"/>
              <a:pPr/>
              <a:t>‹N›</a:t>
            </a:fld>
            <a:endParaRPr lang="en-US"/>
          </a:p>
        </p:txBody>
      </p:sp>
    </p:spTree>
  </p:cSld>
  <p:clrMapOvr>
    <a:masterClrMapping/>
  </p:clrMapOvr>
  <p:transition spd="med" advClick="0" advTm="4000">
    <p:split orient="vert" dir="in"/>
    <p:sndAc>
      <p:stSnd>
        <p:snd r:embed="rId1" name="camera.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50CDDA29-6B78-4C41-8D7B-ED01B63759A4}" type="datetimeFigureOut">
              <a:rPr lang="en-US" smtClean="0"/>
              <a:pPr/>
              <a:t>5/20/2015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A88B48C3-1D41-4993-84E0-1C54DCE1B86B}" type="slidenum">
              <a:rPr lang="en-US" smtClean="0"/>
              <a:pPr/>
              <a:t>‹N›</a:t>
            </a:fld>
            <a:endParaRPr lang="en-US"/>
          </a:p>
        </p:txBody>
      </p:sp>
    </p:spTree>
  </p:cSld>
  <p:clrMapOvr>
    <a:masterClrMapping/>
  </p:clrMapOvr>
  <p:transition spd="med" advClick="0" advTm="4000">
    <p:split orient="vert" dir="in"/>
    <p:sndAc>
      <p:stSnd>
        <p:snd r:embed="rId1" name="camera.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50CDDA29-6B78-4C41-8D7B-ED01B63759A4}" type="datetimeFigureOut">
              <a:rPr lang="en-US" smtClean="0"/>
              <a:pPr/>
              <a:t>5/20/2015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A88B48C3-1D41-4993-84E0-1C54DCE1B86B}" type="slidenum">
              <a:rPr lang="en-US" smtClean="0"/>
              <a:pPr/>
              <a:t>‹N›</a:t>
            </a:fld>
            <a:endParaRPr lang="en-US"/>
          </a:p>
        </p:txBody>
      </p:sp>
    </p:spTree>
  </p:cSld>
  <p:clrMapOvr>
    <a:masterClrMapping/>
  </p:clrMapOvr>
  <p:transition spd="med" advClick="0" advTm="4000">
    <p:split orient="vert" dir="in"/>
    <p:sndAc>
      <p:stSnd>
        <p:snd r:embed="rId1" name="camera.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0CDDA29-6B78-4C41-8D7B-ED01B63759A4}" type="datetimeFigureOut">
              <a:rPr lang="en-US" smtClean="0"/>
              <a:pPr/>
              <a:t>5/20/2015</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A88B48C3-1D41-4993-84E0-1C54DCE1B86B}" type="slidenum">
              <a:rPr lang="en-US" smtClean="0"/>
              <a:pPr/>
              <a:t>‹N›</a:t>
            </a:fld>
            <a:endParaRPr lang="en-US"/>
          </a:p>
        </p:txBody>
      </p:sp>
    </p:spTree>
  </p:cSld>
  <p:clrMapOvr>
    <a:masterClrMapping/>
  </p:clrMapOvr>
  <p:transition spd="med" advClick="0" advTm="4000">
    <p:split orient="vert" dir="in"/>
    <p:sndAc>
      <p:stSnd>
        <p:snd r:embed="rId1" name="camera.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50CDDA29-6B78-4C41-8D7B-ED01B63759A4}" type="datetimeFigureOut">
              <a:rPr lang="en-US" smtClean="0"/>
              <a:pPr/>
              <a:t>5/20/2015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A88B48C3-1D41-4993-84E0-1C54DCE1B86B}" type="slidenum">
              <a:rPr lang="en-US" smtClean="0"/>
              <a:pPr/>
              <a:t>‹N›</a:t>
            </a:fld>
            <a:endParaRPr lang="en-US"/>
          </a:p>
        </p:txBody>
      </p:sp>
    </p:spTree>
  </p:cSld>
  <p:clrMapOvr>
    <a:masterClrMapping/>
  </p:clrMapOvr>
  <p:transition spd="med" advClick="0" advTm="4000">
    <p:split orient="vert" dir="in"/>
    <p:sndAc>
      <p:stSnd>
        <p:snd r:embed="rId1" name="camera.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50CDDA29-6B78-4C41-8D7B-ED01B63759A4}" type="datetimeFigureOut">
              <a:rPr lang="en-US" smtClean="0"/>
              <a:pPr/>
              <a:t>5/20/2015</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A88B48C3-1D41-4993-84E0-1C54DCE1B86B}" type="slidenum">
              <a:rPr lang="en-US" smtClean="0"/>
              <a:pPr/>
              <a:t>‹N›</a:t>
            </a:fld>
            <a:endParaRPr lang="en-US"/>
          </a:p>
        </p:txBody>
      </p:sp>
    </p:spTree>
  </p:cSld>
  <p:clrMapOvr>
    <a:masterClrMapping/>
  </p:clrMapOvr>
  <p:transition spd="med" advClick="0" advTm="4000">
    <p:split orient="vert" dir="in"/>
    <p:sndAc>
      <p:stSnd>
        <p:snd r:embed="rId1" name="camera.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50CDDA29-6B78-4C41-8D7B-ED01B63759A4}" type="datetimeFigureOut">
              <a:rPr lang="en-US" smtClean="0"/>
              <a:pPr/>
              <a:t>5/20/2015</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A88B48C3-1D41-4993-84E0-1C54DCE1B86B}" type="slidenum">
              <a:rPr lang="en-US" smtClean="0"/>
              <a:pPr/>
              <a:t>‹N›</a:t>
            </a:fld>
            <a:endParaRPr lang="en-US"/>
          </a:p>
        </p:txBody>
      </p:sp>
    </p:spTree>
  </p:cSld>
  <p:clrMapOvr>
    <a:masterClrMapping/>
  </p:clrMapOvr>
  <p:transition spd="med" advClick="0" advTm="4000">
    <p:split orient="vert" dir="in"/>
    <p:sndAc>
      <p:stSnd>
        <p:snd r:embed="rId1" name="camera.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0CDDA29-6B78-4C41-8D7B-ED01B63759A4}" type="datetimeFigureOut">
              <a:rPr lang="en-US" smtClean="0"/>
              <a:pPr/>
              <a:t>5/20/2015</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A88B48C3-1D41-4993-84E0-1C54DCE1B86B}" type="slidenum">
              <a:rPr lang="en-US" smtClean="0"/>
              <a:pPr/>
              <a:t>‹N›</a:t>
            </a:fld>
            <a:endParaRPr lang="en-US"/>
          </a:p>
        </p:txBody>
      </p:sp>
    </p:spTree>
  </p:cSld>
  <p:clrMapOvr>
    <a:masterClrMapping/>
  </p:clrMapOvr>
  <p:transition spd="med" advClick="0" advTm="4000">
    <p:split orient="vert" dir="in"/>
    <p:sndAc>
      <p:stSnd>
        <p:snd r:embed="rId1" name="camera.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0CDDA29-6B78-4C41-8D7B-ED01B63759A4}" type="datetimeFigureOut">
              <a:rPr lang="en-US" smtClean="0"/>
              <a:pPr/>
              <a:t>5/20/2015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A88B48C3-1D41-4993-84E0-1C54DCE1B86B}" type="slidenum">
              <a:rPr lang="en-US" smtClean="0"/>
              <a:pPr/>
              <a:t>‹N›</a:t>
            </a:fld>
            <a:endParaRPr lang="en-US"/>
          </a:p>
        </p:txBody>
      </p:sp>
    </p:spTree>
  </p:cSld>
  <p:clrMapOvr>
    <a:masterClrMapping/>
  </p:clrMapOvr>
  <p:transition spd="med" advClick="0" advTm="4000">
    <p:split orient="vert" dir="in"/>
    <p:sndAc>
      <p:stSnd>
        <p:snd r:embed="rId1" name="camera.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0CDDA29-6B78-4C41-8D7B-ED01B63759A4}" type="datetimeFigureOut">
              <a:rPr lang="en-US" smtClean="0"/>
              <a:pPr/>
              <a:t>5/20/2015</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A88B48C3-1D41-4993-84E0-1C54DCE1B86B}" type="slidenum">
              <a:rPr lang="en-US" smtClean="0"/>
              <a:pPr/>
              <a:t>‹N›</a:t>
            </a:fld>
            <a:endParaRPr lang="en-US"/>
          </a:p>
        </p:txBody>
      </p:sp>
    </p:spTree>
  </p:cSld>
  <p:clrMapOvr>
    <a:masterClrMapping/>
  </p:clrMapOvr>
  <p:transition spd="med" advClick="0" advTm="4000">
    <p:split orient="vert" dir="in"/>
    <p:sndAc>
      <p:stSnd>
        <p:snd r:embed="rId1" name="camera.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DDA29-6B78-4C41-8D7B-ED01B63759A4}" type="datetimeFigureOut">
              <a:rPr lang="en-US" smtClean="0"/>
              <a:pPr/>
              <a:t>5/20/2015</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B48C3-1D41-4993-84E0-1C54DCE1B86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4000">
    <p:split orient="vert" dir="in"/>
    <p:sndAc>
      <p:stSnd>
        <p:snd r:embed="rId13" name="camera.wav" builtIn="1"/>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Image: tit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9" name="Rectangle 5"/>
          <p:cNvSpPr>
            <a:spLocks noChangeArrowheads="1"/>
          </p:cNvSpPr>
          <p:nvPr/>
        </p:nvSpPr>
        <p:spPr bwMode="auto">
          <a:xfrm>
            <a:off x="457200" y="4876800"/>
            <a:ext cx="8305800" cy="1323439"/>
          </a:xfrm>
          <a:prstGeom prst="rect">
            <a:avLst/>
          </a:prstGeom>
          <a:solidFill>
            <a:srgbClr val="C3D9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Bodoni MT Black" pitchFamily="18" charset="0"/>
                <a:ea typeface="Times New Roman" pitchFamily="18" charset="0"/>
              </a:rPr>
              <a:t>Britain</a:t>
            </a:r>
            <a:r>
              <a:rPr kumimoji="0" lang="en-US" sz="2000" b="1" i="0" u="none" strike="noStrike" cap="none" normalizeH="0" dirty="0" smtClean="0">
                <a:ln>
                  <a:noFill/>
                </a:ln>
                <a:solidFill>
                  <a:srgbClr val="FF0000"/>
                </a:solidFill>
                <a:effectLst/>
                <a:latin typeface="Bodoni MT Black" pitchFamily="18" charset="0"/>
                <a:ea typeface="Times New Roman" pitchFamily="18" charset="0"/>
              </a:rPr>
              <a:t> </a:t>
            </a:r>
            <a:r>
              <a:rPr kumimoji="0" lang="en-US" sz="2000" b="1" i="0" u="none" strike="noStrike" cap="none" normalizeH="0" baseline="0" dirty="0" smtClean="0">
                <a:ln>
                  <a:noFill/>
                </a:ln>
                <a:solidFill>
                  <a:srgbClr val="FF0000"/>
                </a:solidFill>
                <a:effectLst/>
                <a:latin typeface="Bodoni MT Black" pitchFamily="18" charset="0"/>
                <a:ea typeface="Times New Roman" pitchFamily="18" charset="0"/>
              </a:rPr>
              <a:t>is a land of ancient cities, royal</a:t>
            </a:r>
            <a:r>
              <a:rPr kumimoji="0" lang="en-US" sz="2000" b="1" i="0" u="none" strike="noStrike" cap="none" normalizeH="0" dirty="0" smtClean="0">
                <a:ln>
                  <a:noFill/>
                </a:ln>
                <a:solidFill>
                  <a:srgbClr val="FF0000"/>
                </a:solidFill>
                <a:effectLst/>
                <a:latin typeface="Bodoni MT Black" pitchFamily="18" charset="0"/>
                <a:ea typeface="Times New Roman" pitchFamily="18" charset="0"/>
              </a:rPr>
              <a:t> </a:t>
            </a:r>
            <a:r>
              <a:rPr lang="en-US" sz="2000" b="1" dirty="0" smtClean="0">
                <a:solidFill>
                  <a:srgbClr val="FF0000"/>
                </a:solidFill>
                <a:latin typeface="Bodoni MT Black" pitchFamily="18" charset="0"/>
                <a:ea typeface="Times New Roman" pitchFamily="18" charset="0"/>
              </a:rPr>
              <a:t>palace, </a:t>
            </a:r>
            <a:r>
              <a:rPr kumimoji="0" lang="en-US" sz="2000" b="1" i="0" u="none" strike="noStrike" cap="none" normalizeH="0" baseline="0" dirty="0" smtClean="0">
                <a:ln>
                  <a:noFill/>
                </a:ln>
                <a:solidFill>
                  <a:srgbClr val="FF0000"/>
                </a:solidFill>
                <a:effectLst/>
                <a:latin typeface="Bodoni MT Black" pitchFamily="18" charset="0"/>
                <a:ea typeface="Times New Roman" pitchFamily="18" charset="0"/>
              </a:rPr>
              <a:t>massive cathedrals, and legendary sites. Mighty castles, stately homes, glorious gardens, and tiny picturesque villages enhance the natural beauty of the countryside.</a:t>
            </a:r>
            <a:endParaRPr kumimoji="0" lang="en-US" sz="2000" b="1" i="0" u="none" strike="noStrike" cap="none" normalizeH="0" baseline="0" dirty="0" smtClean="0">
              <a:ln>
                <a:noFill/>
              </a:ln>
              <a:solidFill>
                <a:srgbClr val="FF0000"/>
              </a:solidFill>
              <a:effectLst/>
              <a:latin typeface="Bodoni MT Black" pitchFamily="18" charset="0"/>
            </a:endParaRPr>
          </a:p>
        </p:txBody>
      </p:sp>
      <p:pic>
        <p:nvPicPr>
          <p:cNvPr id="5" name="Picture 4" descr="Project Britain"/>
          <p:cNvPicPr>
            <a:picLocks noChangeAspect="1" noChangeArrowheads="1"/>
          </p:cNvPicPr>
          <p:nvPr/>
        </p:nvPicPr>
        <p:blipFill>
          <a:blip r:embed="rId3"/>
          <a:srcRect/>
          <a:stretch>
            <a:fillRect/>
          </a:stretch>
        </p:blipFill>
        <p:spPr bwMode="auto">
          <a:xfrm>
            <a:off x="304800" y="609600"/>
            <a:ext cx="8153400" cy="3657600"/>
          </a:xfrm>
          <a:prstGeom prst="rect">
            <a:avLst/>
          </a:prstGeom>
          <a:noFill/>
        </p:spPr>
      </p:pic>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19600" y="274638"/>
            <a:ext cx="4267200" cy="258762"/>
          </a:xfrm>
          <a:solidFill>
            <a:schemeClr val="bg1"/>
          </a:solidFill>
        </p:spPr>
        <p:txBody>
          <a:bodyPr>
            <a:normAutofit fontScale="90000"/>
          </a:bodyPr>
          <a:lstStyle/>
          <a:p>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t/>
            </a:r>
            <a:br>
              <a:rPr lang="en-US" sz="3200" b="1" dirty="0" smtClean="0"/>
            </a:br>
            <a:r>
              <a:rPr lang="en-US" sz="3200" b="1" dirty="0" smtClean="0">
                <a:solidFill>
                  <a:srgbClr val="C00000"/>
                </a:solidFill>
              </a:rPr>
              <a:t>Giant’s Causeway  </a:t>
            </a:r>
            <a:r>
              <a:rPr lang="en-US" sz="1600" dirty="0" smtClean="0"/>
              <a:t/>
            </a:r>
            <a:br>
              <a:rPr lang="en-US" sz="1600" dirty="0" smtClean="0"/>
            </a:br>
            <a:r>
              <a:rPr lang="en-US" sz="2000" b="1" dirty="0" smtClean="0">
                <a:solidFill>
                  <a:srgbClr val="00B050"/>
                </a:solidFill>
                <a:latin typeface="Copperplate Gothic Light" pitchFamily="34" charset="0"/>
              </a:rPr>
              <a:t>The Giant's Causeway  is an area of about 40,000 interlocking basalt columns, the result of an   ancient volcanic  eruption. It is located on the northeast coast of </a:t>
            </a:r>
            <a:r>
              <a:rPr lang="en-US" sz="2000" b="1" dirty="0" smtClean="0">
                <a:solidFill>
                  <a:schemeClr val="tx2">
                    <a:lumMod val="75000"/>
                  </a:schemeClr>
                </a:solidFill>
                <a:latin typeface="Copperplate Gothic Light" pitchFamily="34" charset="0"/>
              </a:rPr>
              <a:t>Northern  Ireland. </a:t>
            </a:r>
            <a:r>
              <a:rPr lang="en-US" sz="1600" b="1" dirty="0" smtClean="0">
                <a:latin typeface="Copperplate Gothic Light" pitchFamily="34" charset="0"/>
              </a:rPr>
              <a:t/>
            </a:r>
            <a:br>
              <a:rPr lang="en-US" sz="1600" b="1" dirty="0" smtClean="0">
                <a:latin typeface="Copperplate Gothic Light" pitchFamily="34" charset="0"/>
              </a:rPr>
            </a:br>
            <a:endParaRPr lang="en-US" sz="1600" b="1" dirty="0">
              <a:latin typeface="Copperplate Gothic Light" pitchFamily="34" charset="0"/>
            </a:endParaRPr>
          </a:p>
        </p:txBody>
      </p:sp>
      <p:pic>
        <p:nvPicPr>
          <p:cNvPr id="5" name="Segnaposto contenuto 4" descr="giant caseway.jpeg"/>
          <p:cNvPicPr>
            <a:picLocks noGrp="1" noChangeAspect="1"/>
          </p:cNvPicPr>
          <p:nvPr>
            <p:ph sz="half" idx="1"/>
          </p:nvPr>
        </p:nvPicPr>
        <p:blipFill>
          <a:blip r:embed="rId3"/>
          <a:stretch>
            <a:fillRect/>
          </a:stretch>
        </p:blipFill>
        <p:spPr>
          <a:xfrm>
            <a:off x="228600" y="304800"/>
            <a:ext cx="3886200" cy="4343400"/>
          </a:xfrm>
        </p:spPr>
      </p:pic>
      <p:pic>
        <p:nvPicPr>
          <p:cNvPr id="6" name="Segnaposto contenuto 5" descr="stonehedge.jpeg"/>
          <p:cNvPicPr>
            <a:picLocks noGrp="1" noChangeAspect="1"/>
          </p:cNvPicPr>
          <p:nvPr>
            <p:ph sz="half" idx="2"/>
          </p:nvPr>
        </p:nvPicPr>
        <p:blipFill>
          <a:blip r:embed="rId4"/>
          <a:stretch>
            <a:fillRect/>
          </a:stretch>
        </p:blipFill>
        <p:spPr>
          <a:xfrm>
            <a:off x="4267200" y="2971800"/>
            <a:ext cx="4572000" cy="3524566"/>
          </a:xfrm>
        </p:spPr>
      </p:pic>
      <p:sp>
        <p:nvSpPr>
          <p:cNvPr id="7" name="Rettangolo 6"/>
          <p:cNvSpPr/>
          <p:nvPr/>
        </p:nvSpPr>
        <p:spPr>
          <a:xfrm>
            <a:off x="381000" y="5029200"/>
            <a:ext cx="4038600" cy="1077218"/>
          </a:xfrm>
          <a:prstGeom prst="rect">
            <a:avLst/>
          </a:prstGeom>
        </p:spPr>
        <p:txBody>
          <a:bodyPr wrap="square">
            <a:spAutoFit/>
          </a:bodyPr>
          <a:lstStyle/>
          <a:p>
            <a:r>
              <a:rPr lang="en-US" sz="2800" b="1" dirty="0" smtClean="0">
                <a:solidFill>
                  <a:schemeClr val="tx2">
                    <a:lumMod val="75000"/>
                  </a:schemeClr>
                </a:solidFill>
              </a:rPr>
              <a:t>Stonehenge</a:t>
            </a:r>
            <a:r>
              <a:rPr lang="en-US" dirty="0" smtClean="0"/>
              <a:t> </a:t>
            </a:r>
            <a:r>
              <a:rPr lang="en-US" dirty="0" smtClean="0">
                <a:solidFill>
                  <a:srgbClr val="C00000"/>
                </a:solidFill>
                <a:latin typeface="Comic Sans MS" pitchFamily="66" charset="0"/>
              </a:rPr>
              <a:t>is a prehistoric monument located in Wiltshire ,England.</a:t>
            </a:r>
            <a:endParaRPr lang="en-US" dirty="0">
              <a:solidFill>
                <a:srgbClr val="C00000"/>
              </a:solidFill>
              <a:latin typeface="Comic Sans MS" pitchFamily="66" charset="0"/>
            </a:endParaRPr>
          </a:p>
        </p:txBody>
      </p:sp>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b="1" dirty="0" smtClean="0">
                <a:solidFill>
                  <a:srgbClr val="C00000"/>
                </a:solidFill>
                <a:latin typeface="Lucida Handwriting" pitchFamily="66" charset="0"/>
              </a:rPr>
              <a:t>Big Ben   and   London Eye  </a:t>
            </a:r>
            <a:r>
              <a:rPr lang="en-US" dirty="0" smtClean="0"/>
              <a:t/>
            </a:r>
            <a:br>
              <a:rPr lang="en-US" dirty="0" smtClean="0"/>
            </a:br>
            <a:endParaRPr lang="en-US" dirty="0"/>
          </a:p>
        </p:txBody>
      </p:sp>
      <p:pic>
        <p:nvPicPr>
          <p:cNvPr id="7" name="Segnaposto contenuto 6" descr="bbl.jpeg"/>
          <p:cNvPicPr>
            <a:picLocks noGrp="1" noChangeAspect="1"/>
          </p:cNvPicPr>
          <p:nvPr>
            <p:ph sz="half" idx="2"/>
          </p:nvPr>
        </p:nvPicPr>
        <p:blipFill>
          <a:blip r:embed="rId3"/>
          <a:stretch>
            <a:fillRect/>
          </a:stretch>
        </p:blipFill>
        <p:spPr>
          <a:xfrm>
            <a:off x="533400" y="2362200"/>
            <a:ext cx="3733799" cy="3657599"/>
          </a:xfrm>
        </p:spPr>
      </p:pic>
      <p:pic>
        <p:nvPicPr>
          <p:cNvPr id="10" name="Segnaposto contenuto 9" descr="eye.jpeg"/>
          <p:cNvPicPr>
            <a:picLocks noGrp="1" noChangeAspect="1"/>
          </p:cNvPicPr>
          <p:nvPr>
            <p:ph sz="quarter" idx="4"/>
          </p:nvPr>
        </p:nvPicPr>
        <p:blipFill>
          <a:blip r:embed="rId4"/>
          <a:stretch>
            <a:fillRect/>
          </a:stretch>
        </p:blipFill>
        <p:spPr>
          <a:xfrm>
            <a:off x="4800600" y="1371600"/>
            <a:ext cx="3886200" cy="2743200"/>
          </a:xfrm>
        </p:spPr>
      </p:pic>
      <p:sp>
        <p:nvSpPr>
          <p:cNvPr id="8" name="Rettangolo 7"/>
          <p:cNvSpPr/>
          <p:nvPr/>
        </p:nvSpPr>
        <p:spPr>
          <a:xfrm rot="10800000" flipV="1">
            <a:off x="5181600" y="4466020"/>
            <a:ext cx="3352800" cy="1938992"/>
          </a:xfrm>
          <a:prstGeom prst="rect">
            <a:avLst/>
          </a:prstGeom>
        </p:spPr>
        <p:txBody>
          <a:bodyPr wrap="square">
            <a:spAutoFit/>
          </a:bodyPr>
          <a:lstStyle/>
          <a:p>
            <a:r>
              <a:rPr lang="en-US" sz="2400" dirty="0" smtClean="0">
                <a:latin typeface="Harlow Solid Italic" pitchFamily="82" charset="0"/>
              </a:rPr>
              <a:t>It is the world’s biggest ferries wheel, and will carry 800 passengers at a time on a thirty-minute ride.</a:t>
            </a:r>
            <a:endParaRPr lang="en-US" sz="2400" dirty="0">
              <a:latin typeface="Harlow Solid Italic" pitchFamily="82" charset="0"/>
            </a:endParaRPr>
          </a:p>
        </p:txBody>
      </p:sp>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467600" cy="1162050"/>
          </a:xfrm>
        </p:spPr>
        <p:txBody>
          <a:bodyPr>
            <a:normAutofit/>
          </a:bodyPr>
          <a:lstStyle/>
          <a:p>
            <a:r>
              <a:rPr lang="en-US" sz="6000" dirty="0" smtClean="0">
                <a:solidFill>
                  <a:schemeClr val="tx2">
                    <a:lumMod val="75000"/>
                  </a:schemeClr>
                </a:solidFill>
                <a:latin typeface="Curlz MT" pitchFamily="82" charset="0"/>
              </a:rPr>
              <a:t>      Royal  Guards</a:t>
            </a:r>
            <a:endParaRPr lang="en-US" sz="6000" dirty="0">
              <a:solidFill>
                <a:schemeClr val="tx2">
                  <a:lumMod val="75000"/>
                </a:schemeClr>
              </a:solidFill>
              <a:latin typeface="Curlz MT" pitchFamily="82" charset="0"/>
            </a:endParaRPr>
          </a:p>
        </p:txBody>
      </p:sp>
      <p:pic>
        <p:nvPicPr>
          <p:cNvPr id="7170" name="Picture 2" descr="image: Queens Guards"/>
          <p:cNvPicPr>
            <a:picLocks noGrp="1" noChangeAspect="1" noChangeArrowheads="1"/>
          </p:cNvPicPr>
          <p:nvPr>
            <p:ph idx="1"/>
          </p:nvPr>
        </p:nvPicPr>
        <p:blipFill>
          <a:blip r:embed="rId3"/>
          <a:stretch>
            <a:fillRect/>
          </a:stretch>
        </p:blipFill>
        <p:spPr bwMode="auto">
          <a:xfrm>
            <a:off x="3813228" y="1676401"/>
            <a:ext cx="4797372" cy="4790524"/>
          </a:xfrm>
          <a:prstGeom prst="rect">
            <a:avLst/>
          </a:prstGeom>
          <a:noFill/>
        </p:spPr>
      </p:pic>
      <p:sp>
        <p:nvSpPr>
          <p:cNvPr id="4" name="Segnaposto testo 3"/>
          <p:cNvSpPr>
            <a:spLocks noGrp="1"/>
          </p:cNvSpPr>
          <p:nvPr>
            <p:ph type="body" sz="half" idx="2"/>
          </p:nvPr>
        </p:nvSpPr>
        <p:spPr>
          <a:xfrm>
            <a:off x="152400" y="1435100"/>
            <a:ext cx="3733800" cy="4691063"/>
          </a:xfrm>
        </p:spPr>
        <p:txBody>
          <a:bodyPr>
            <a:normAutofit/>
          </a:bodyPr>
          <a:lstStyle/>
          <a:p>
            <a:endParaRPr lang="en-US" sz="2400" dirty="0" smtClean="0">
              <a:solidFill>
                <a:srgbClr val="C00000"/>
              </a:solidFill>
              <a:latin typeface="Monotype Corsiva" pitchFamily="66" charset="0"/>
            </a:endParaRPr>
          </a:p>
          <a:p>
            <a:r>
              <a:rPr lang="en-US" sz="2400" b="1" dirty="0" smtClean="0">
                <a:solidFill>
                  <a:srgbClr val="C00000"/>
                </a:solidFill>
                <a:latin typeface="Monotype Corsiva" pitchFamily="66" charset="0"/>
              </a:rPr>
              <a:t>The </a:t>
            </a:r>
            <a:r>
              <a:rPr lang="en-US" sz="2400" b="1" dirty="0" smtClean="0">
                <a:solidFill>
                  <a:schemeClr val="tx2"/>
                </a:solidFill>
                <a:latin typeface="Monotype Corsiva" pitchFamily="66" charset="0"/>
              </a:rPr>
              <a:t>Queen's Guard </a:t>
            </a:r>
            <a:r>
              <a:rPr lang="en-US" sz="2400" b="1" dirty="0" smtClean="0">
                <a:solidFill>
                  <a:srgbClr val="C00000"/>
                </a:solidFill>
                <a:latin typeface="Monotype Corsiva" pitchFamily="66" charset="0"/>
              </a:rPr>
              <a:t>and Queen's Life Guard  are the names given to  soldiers charged with guarding the official royal  residences  in the UK.  They are   responsible for guarding Buckingham Palace in London</a:t>
            </a:r>
            <a:endParaRPr lang="en-US" sz="2400" b="1" dirty="0">
              <a:solidFill>
                <a:srgbClr val="C00000"/>
              </a:solidFill>
              <a:latin typeface="Monotype Corsiva" pitchFamily="66" charset="0"/>
            </a:endParaRPr>
          </a:p>
        </p:txBody>
      </p:sp>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228600"/>
            <a:ext cx="3124200" cy="2286000"/>
          </a:xfrm>
        </p:spPr>
        <p:txBody>
          <a:bodyPr>
            <a:normAutofit fontScale="90000"/>
          </a:bodyPr>
          <a:lstStyle/>
          <a:p>
            <a:r>
              <a:rPr lang="en-US" sz="2800" dirty="0" smtClean="0">
                <a:solidFill>
                  <a:srgbClr val="C00000"/>
                </a:solidFill>
                <a:latin typeface="Monotype Corsiva" pitchFamily="66" charset="0"/>
              </a:rPr>
              <a:t>Buckingham Palace  </a:t>
            </a:r>
            <a:r>
              <a:rPr lang="en-US" sz="2400" dirty="0" smtClean="0">
                <a:latin typeface="Script MT Bold" pitchFamily="66" charset="0"/>
              </a:rPr>
              <a:t>is the  home of the British Royal family. The 600 room palace is surrounded by a 40 acre garden.</a:t>
            </a:r>
            <a:endParaRPr lang="en-US" sz="2400" dirty="0">
              <a:latin typeface="Script MT Bold" pitchFamily="66" charset="0"/>
            </a:endParaRPr>
          </a:p>
        </p:txBody>
      </p:sp>
      <p:pic>
        <p:nvPicPr>
          <p:cNvPr id="5" name="Segnaposto contenuto 4" descr="ddbuses.jpeg"/>
          <p:cNvPicPr>
            <a:picLocks noGrp="1" noChangeAspect="1"/>
          </p:cNvPicPr>
          <p:nvPr>
            <p:ph idx="1"/>
          </p:nvPr>
        </p:nvPicPr>
        <p:blipFill>
          <a:blip r:embed="rId3"/>
          <a:stretch>
            <a:fillRect/>
          </a:stretch>
        </p:blipFill>
        <p:spPr>
          <a:xfrm>
            <a:off x="381000" y="2971800"/>
            <a:ext cx="4793309" cy="3174650"/>
          </a:xfrm>
        </p:spPr>
      </p:pic>
      <p:sp>
        <p:nvSpPr>
          <p:cNvPr id="4" name="Segnaposto testo 3"/>
          <p:cNvSpPr>
            <a:spLocks noGrp="1"/>
          </p:cNvSpPr>
          <p:nvPr>
            <p:ph type="body" sz="half" idx="2"/>
          </p:nvPr>
        </p:nvSpPr>
        <p:spPr>
          <a:xfrm>
            <a:off x="5562600" y="3200400"/>
            <a:ext cx="3276600" cy="2925763"/>
          </a:xfrm>
        </p:spPr>
        <p:txBody>
          <a:bodyPr>
            <a:normAutofit fontScale="550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6600" dirty="0" smtClean="0">
                <a:solidFill>
                  <a:srgbClr val="C00000"/>
                </a:solidFill>
                <a:latin typeface="Script MT Bold" pitchFamily="66" charset="0"/>
              </a:rPr>
              <a:t>Double- Decker buses </a:t>
            </a:r>
            <a:r>
              <a:rPr lang="en-US" sz="6600" dirty="0" smtClean="0">
                <a:latin typeface="Script MT Bold" pitchFamily="66" charset="0"/>
              </a:rPr>
              <a:t> </a:t>
            </a:r>
            <a:r>
              <a:rPr lang="en-US" sz="5100" b="1" dirty="0" smtClean="0">
                <a:latin typeface="Monotype Corsiva" pitchFamily="66" charset="0"/>
              </a:rPr>
              <a:t>the symbol  of the public transport in England </a:t>
            </a:r>
            <a:endParaRPr lang="en-US" sz="5100" b="1" dirty="0">
              <a:latin typeface="Monotype Corsiva" pitchFamily="66" charset="0"/>
            </a:endParaRPr>
          </a:p>
        </p:txBody>
      </p:sp>
      <p:pic>
        <p:nvPicPr>
          <p:cNvPr id="6" name="Immagine 5" descr="bp.jpeg"/>
          <p:cNvPicPr>
            <a:picLocks noChangeAspect="1"/>
          </p:cNvPicPr>
          <p:nvPr/>
        </p:nvPicPr>
        <p:blipFill>
          <a:blip r:embed="rId4"/>
          <a:stretch>
            <a:fillRect/>
          </a:stretch>
        </p:blipFill>
        <p:spPr>
          <a:xfrm>
            <a:off x="3581400" y="304800"/>
            <a:ext cx="5105400" cy="2362200"/>
          </a:xfrm>
          <a:prstGeom prst="rect">
            <a:avLst/>
          </a:prstGeom>
        </p:spPr>
      </p:pic>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371600" y="457200"/>
            <a:ext cx="6858000" cy="769441"/>
          </a:xfrm>
          <a:prstGeom prst="rect">
            <a:avLst/>
          </a:prstGeom>
        </p:spPr>
        <p:txBody>
          <a:bodyPr wrap="square">
            <a:spAutoFit/>
          </a:bodyPr>
          <a:lstStyle/>
          <a:p>
            <a:r>
              <a:rPr lang="en-US" sz="4400" b="1" dirty="0" smtClean="0">
                <a:solidFill>
                  <a:srgbClr val="C00000"/>
                </a:solidFill>
                <a:latin typeface="Harlow Solid Italic" pitchFamily="82" charset="0"/>
              </a:rPr>
              <a:t>The Palace of Westminster</a:t>
            </a:r>
            <a:endParaRPr lang="en-US" sz="4400" b="1" dirty="0">
              <a:solidFill>
                <a:srgbClr val="C00000"/>
              </a:solidFill>
              <a:latin typeface="Harlow Solid Italic" pitchFamily="82" charset="0"/>
            </a:endParaRPr>
          </a:p>
        </p:txBody>
      </p:sp>
      <p:sp>
        <p:nvSpPr>
          <p:cNvPr id="5" name="Rettangolo 4"/>
          <p:cNvSpPr/>
          <p:nvPr/>
        </p:nvSpPr>
        <p:spPr>
          <a:xfrm>
            <a:off x="228600" y="4724400"/>
            <a:ext cx="8382000" cy="1477328"/>
          </a:xfrm>
          <a:prstGeom prst="rect">
            <a:avLst/>
          </a:prstGeom>
        </p:spPr>
        <p:txBody>
          <a:bodyPr wrap="square">
            <a:spAutoFit/>
          </a:bodyPr>
          <a:lstStyle/>
          <a:p>
            <a:r>
              <a:rPr lang="en-US" b="1" dirty="0" smtClean="0">
                <a:solidFill>
                  <a:srgbClr val="002060"/>
                </a:solidFill>
                <a:latin typeface="Gill Sans MT" pitchFamily="34" charset="0"/>
              </a:rPr>
              <a:t>The Palace of Westminster, known also as the Houses of Parliament, is where the two Houses of the Parliament of the United Kingdom (the House of Lords and the House of Commons) conduct their sittings. The Palace lies on the north bank of the River Thames in the London borough of the City of Westminster.</a:t>
            </a:r>
            <a:endParaRPr lang="en-US" b="1" dirty="0">
              <a:solidFill>
                <a:srgbClr val="002060"/>
              </a:solidFill>
              <a:latin typeface="Gill Sans MT" pitchFamily="34" charset="0"/>
            </a:endParaRPr>
          </a:p>
        </p:txBody>
      </p:sp>
      <p:pic>
        <p:nvPicPr>
          <p:cNvPr id="23556" name="Picture 4" descr="Houses of Parliament"/>
          <p:cNvPicPr>
            <a:picLocks noChangeAspect="1" noChangeArrowheads="1"/>
          </p:cNvPicPr>
          <p:nvPr/>
        </p:nvPicPr>
        <p:blipFill>
          <a:blip r:embed="rId3"/>
          <a:srcRect/>
          <a:stretch>
            <a:fillRect/>
          </a:stretch>
        </p:blipFill>
        <p:spPr bwMode="auto">
          <a:xfrm>
            <a:off x="381000" y="1143000"/>
            <a:ext cx="8458200" cy="3581400"/>
          </a:xfrm>
          <a:prstGeom prst="rect">
            <a:avLst/>
          </a:prstGeom>
          <a:noFill/>
        </p:spPr>
      </p:pic>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image: Food"/>
          <p:cNvPicPr>
            <a:picLocks noChangeAspect="1" noChangeArrowheads="1"/>
          </p:cNvPicPr>
          <p:nvPr/>
        </p:nvPicPr>
        <p:blipFill>
          <a:blip r:embed="rId4"/>
          <a:srcRect/>
          <a:stretch>
            <a:fillRect/>
          </a:stretch>
        </p:blipFill>
        <p:spPr bwMode="auto">
          <a:xfrm>
            <a:off x="228600" y="228600"/>
            <a:ext cx="3886200" cy="2895600"/>
          </a:xfrm>
          <a:prstGeom prst="rect">
            <a:avLst/>
          </a:prstGeom>
          <a:noFill/>
        </p:spPr>
      </p:pic>
      <p:pic>
        <p:nvPicPr>
          <p:cNvPr id="28679" name="Picture 7"/>
          <p:cNvPicPr>
            <a:picLocks noChangeAspect="1" noChangeArrowheads="1"/>
          </p:cNvPicPr>
          <p:nvPr/>
        </p:nvPicPr>
        <p:blipFill>
          <a:blip r:embed="rId5"/>
          <a:srcRect/>
          <a:stretch>
            <a:fillRect/>
          </a:stretch>
        </p:blipFill>
        <p:spPr bwMode="auto">
          <a:xfrm>
            <a:off x="4419600" y="177800"/>
            <a:ext cx="4191000" cy="3403600"/>
          </a:xfrm>
          <a:prstGeom prst="rect">
            <a:avLst/>
          </a:prstGeom>
          <a:noFill/>
          <a:ln w="9525">
            <a:noFill/>
            <a:miter lim="800000"/>
            <a:headEnd/>
            <a:tailEnd/>
          </a:ln>
          <a:effectLst/>
        </p:spPr>
      </p:pic>
      <p:pic>
        <p:nvPicPr>
          <p:cNvPr id="28681" name="Picture 9" descr="Traditional English breakfast"/>
          <p:cNvPicPr>
            <a:picLocks noChangeAspect="1" noChangeArrowheads="1"/>
          </p:cNvPicPr>
          <p:nvPr/>
        </p:nvPicPr>
        <p:blipFill>
          <a:blip r:embed="rId6"/>
          <a:srcRect/>
          <a:stretch>
            <a:fillRect/>
          </a:stretch>
        </p:blipFill>
        <p:spPr bwMode="auto">
          <a:xfrm>
            <a:off x="2743200" y="3810000"/>
            <a:ext cx="4419600" cy="2705100"/>
          </a:xfrm>
          <a:prstGeom prst="rect">
            <a:avLst/>
          </a:prstGeom>
          <a:noFill/>
        </p:spPr>
      </p:pic>
      <p:sp>
        <p:nvSpPr>
          <p:cNvPr id="5" name="Rettangolo 4"/>
          <p:cNvSpPr/>
          <p:nvPr/>
        </p:nvSpPr>
        <p:spPr>
          <a:xfrm rot="10800000" flipV="1">
            <a:off x="304800" y="4778662"/>
            <a:ext cx="2362200" cy="1200329"/>
          </a:xfrm>
          <a:prstGeom prst="rect">
            <a:avLst/>
          </a:prstGeom>
        </p:spPr>
        <p:txBody>
          <a:bodyPr wrap="square">
            <a:spAutoFit/>
          </a:bodyPr>
          <a:lstStyle/>
          <a:p>
            <a:r>
              <a:rPr lang="en-US" sz="2400" b="1" dirty="0" smtClean="0">
                <a:solidFill>
                  <a:srgbClr val="FF0000"/>
                </a:solidFill>
                <a:latin typeface="Copperplate Gothic Bold" pitchFamily="34" charset="0"/>
              </a:rPr>
              <a:t>Traditional  English breakfast</a:t>
            </a:r>
            <a:endParaRPr lang="en-US" sz="2400" b="1" dirty="0">
              <a:solidFill>
                <a:srgbClr val="FF0000"/>
              </a:solidFill>
              <a:latin typeface="Copperplate Gothic Bold" pitchFamily="34" charset="0"/>
            </a:endParaRPr>
          </a:p>
        </p:txBody>
      </p:sp>
      <p:sp>
        <p:nvSpPr>
          <p:cNvPr id="6" name="Rettangolo 5"/>
          <p:cNvSpPr/>
          <p:nvPr/>
        </p:nvSpPr>
        <p:spPr>
          <a:xfrm>
            <a:off x="533400" y="3244334"/>
            <a:ext cx="2514601" cy="954107"/>
          </a:xfrm>
          <a:prstGeom prst="rect">
            <a:avLst/>
          </a:prstGeom>
        </p:spPr>
        <p:txBody>
          <a:bodyPr wrap="square">
            <a:spAutoFit/>
          </a:bodyPr>
          <a:lstStyle/>
          <a:p>
            <a:r>
              <a:rPr lang="en-US" sz="2800" dirty="0" smtClean="0">
                <a:solidFill>
                  <a:srgbClr val="002060"/>
                </a:solidFill>
                <a:latin typeface="Arial Black" pitchFamily="34" charset="0"/>
              </a:rPr>
              <a:t>Fish and Chips</a:t>
            </a:r>
            <a:endParaRPr lang="en-US" sz="2800" dirty="0">
              <a:solidFill>
                <a:srgbClr val="002060"/>
              </a:solidFill>
              <a:latin typeface="Arial Black" pitchFamily="34" charset="0"/>
            </a:endParaRPr>
          </a:p>
        </p:txBody>
      </p:sp>
    </p:spTree>
  </p:cSld>
  <p:clrMapOvr>
    <a:masterClrMapping/>
  </p:clrMapOvr>
  <p:transition spd="med" advClick="0" advTm="4000">
    <p:split orient="vert" dir="in"/>
    <p:sndAc>
      <p:stSnd>
        <p:snd r:embed="rId3" name="camera.wav" builtIn="1"/>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AutoShape 4" descr="Morris Danc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ttangolo 3"/>
          <p:cNvSpPr/>
          <p:nvPr/>
        </p:nvSpPr>
        <p:spPr>
          <a:xfrm>
            <a:off x="457200" y="381000"/>
            <a:ext cx="4876800" cy="1938992"/>
          </a:xfrm>
          <a:prstGeom prst="rect">
            <a:avLst/>
          </a:prstGeom>
        </p:spPr>
        <p:txBody>
          <a:bodyPr wrap="square">
            <a:spAutoFit/>
          </a:bodyPr>
          <a:lstStyle/>
          <a:p>
            <a:r>
              <a:rPr lang="en-US" sz="2400" b="1" i="1" dirty="0" smtClean="0">
                <a:solidFill>
                  <a:srgbClr val="00B050"/>
                </a:solidFill>
                <a:latin typeface="Monotype Corsiva" pitchFamily="66" charset="0"/>
              </a:rPr>
              <a:t>There are wide varieties of costumes from the spectacular ceremonies associated with monarchy to the traditional costumes worn by </a:t>
            </a:r>
            <a:r>
              <a:rPr lang="en-US" sz="2400" b="1" i="1" dirty="0" smtClean="0">
                <a:solidFill>
                  <a:srgbClr val="FF0000"/>
                </a:solidFill>
                <a:latin typeface="Monotype Corsiva" pitchFamily="66" charset="0"/>
              </a:rPr>
              <a:t>Morris dancers </a:t>
            </a:r>
            <a:r>
              <a:rPr lang="en-US" sz="2400" b="1" i="1" dirty="0" smtClean="0">
                <a:solidFill>
                  <a:srgbClr val="00B050"/>
                </a:solidFill>
                <a:latin typeface="Monotype Corsiva" pitchFamily="66" charset="0"/>
              </a:rPr>
              <a:t>and others at English country fairs</a:t>
            </a:r>
            <a:endParaRPr lang="en-US" sz="2400" b="1" i="1" dirty="0">
              <a:solidFill>
                <a:srgbClr val="00B050"/>
              </a:solidFill>
              <a:latin typeface="Monotype Corsiva" pitchFamily="66" charset="0"/>
            </a:endParaRPr>
          </a:p>
        </p:txBody>
      </p:sp>
      <p:pic>
        <p:nvPicPr>
          <p:cNvPr id="31749" name="Picture 5"/>
          <p:cNvPicPr>
            <a:picLocks noChangeAspect="1" noChangeArrowheads="1"/>
          </p:cNvPicPr>
          <p:nvPr/>
        </p:nvPicPr>
        <p:blipFill>
          <a:blip r:embed="rId3"/>
          <a:srcRect/>
          <a:stretch>
            <a:fillRect/>
          </a:stretch>
        </p:blipFill>
        <p:spPr bwMode="auto">
          <a:xfrm>
            <a:off x="5257800" y="381000"/>
            <a:ext cx="3505200" cy="4419600"/>
          </a:xfrm>
          <a:prstGeom prst="rect">
            <a:avLst/>
          </a:prstGeom>
          <a:noFill/>
          <a:ln w="9525">
            <a:noFill/>
            <a:miter lim="800000"/>
            <a:headEnd/>
            <a:tailEnd/>
          </a:ln>
          <a:effectLst/>
        </p:spPr>
      </p:pic>
      <p:sp>
        <p:nvSpPr>
          <p:cNvPr id="31751" name="AutoShape 7" descr="Man wearing a kil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2" name="Picture 8"/>
          <p:cNvPicPr>
            <a:picLocks noChangeAspect="1" noChangeArrowheads="1"/>
          </p:cNvPicPr>
          <p:nvPr/>
        </p:nvPicPr>
        <p:blipFill>
          <a:blip r:embed="rId4"/>
          <a:srcRect/>
          <a:stretch>
            <a:fillRect/>
          </a:stretch>
        </p:blipFill>
        <p:spPr bwMode="auto">
          <a:xfrm>
            <a:off x="304800" y="2438400"/>
            <a:ext cx="3124200" cy="4038600"/>
          </a:xfrm>
          <a:prstGeom prst="rect">
            <a:avLst/>
          </a:prstGeom>
          <a:noFill/>
          <a:ln w="9525">
            <a:noFill/>
            <a:miter lim="800000"/>
            <a:headEnd/>
            <a:tailEnd/>
          </a:ln>
          <a:effectLst/>
        </p:spPr>
      </p:pic>
      <p:sp>
        <p:nvSpPr>
          <p:cNvPr id="8" name="Rettangolo 7"/>
          <p:cNvSpPr/>
          <p:nvPr/>
        </p:nvSpPr>
        <p:spPr>
          <a:xfrm>
            <a:off x="3581400" y="4800601"/>
            <a:ext cx="5334000" cy="2246769"/>
          </a:xfrm>
          <a:prstGeom prst="rect">
            <a:avLst/>
          </a:prstGeom>
        </p:spPr>
        <p:txBody>
          <a:bodyPr wrap="square">
            <a:spAutoFit/>
          </a:bodyPr>
          <a:lstStyle/>
          <a:p>
            <a:r>
              <a:rPr lang="en-US" sz="2000" b="1" dirty="0" smtClean="0">
                <a:solidFill>
                  <a:srgbClr val="FF0000"/>
                </a:solidFill>
                <a:latin typeface="Harrington" pitchFamily="82" charset="0"/>
              </a:rPr>
              <a:t>In Scotland the national dress is </a:t>
            </a:r>
            <a:r>
              <a:rPr lang="en-US" sz="2000" b="1" dirty="0" smtClean="0">
                <a:solidFill>
                  <a:srgbClr val="002060"/>
                </a:solidFill>
                <a:latin typeface="Harrington" pitchFamily="82" charset="0"/>
              </a:rPr>
              <a:t>a kilt.</a:t>
            </a:r>
            <a:r>
              <a:rPr lang="en-US" sz="2000" dirty="0" smtClean="0">
                <a:latin typeface="Harrington" pitchFamily="82" charset="0"/>
              </a:rPr>
              <a:t> The </a:t>
            </a:r>
            <a:r>
              <a:rPr lang="en-US" sz="2000" b="1" dirty="0" smtClean="0">
                <a:latin typeface="Harrington" pitchFamily="82" charset="0"/>
              </a:rPr>
              <a:t>history of the kilt</a:t>
            </a:r>
            <a:r>
              <a:rPr lang="en-US" sz="2000" dirty="0" smtClean="0">
                <a:latin typeface="Harrington" pitchFamily="82" charset="0"/>
              </a:rPr>
              <a:t> stretches back to at least the end of the 16th century.</a:t>
            </a:r>
            <a:endParaRPr lang="en-US" sz="2000" b="1" dirty="0" smtClean="0">
              <a:solidFill>
                <a:srgbClr val="002060"/>
              </a:solidFill>
              <a:latin typeface="Harrington" pitchFamily="82" charset="0"/>
            </a:endParaRPr>
          </a:p>
          <a:p>
            <a:r>
              <a:rPr lang="en-US" sz="2000" b="1" dirty="0" smtClean="0">
                <a:solidFill>
                  <a:srgbClr val="FF0000"/>
                </a:solidFill>
                <a:latin typeface="Harrington" pitchFamily="82" charset="0"/>
              </a:rPr>
              <a:t>The kilt is worn around the waist.</a:t>
            </a:r>
            <a:r>
              <a:rPr lang="en-US" sz="2000" dirty="0" smtClean="0">
                <a:latin typeface="Harrington" pitchFamily="82" charset="0"/>
              </a:rPr>
              <a:t> Nowadays, the kilt is seen as the national dress of Scotland</a:t>
            </a:r>
            <a:endParaRPr lang="en-US" sz="2000" b="1" dirty="0" smtClean="0">
              <a:solidFill>
                <a:srgbClr val="FF0000"/>
              </a:solidFill>
              <a:latin typeface="Harrington" pitchFamily="82" charset="0"/>
            </a:endParaRPr>
          </a:p>
          <a:p>
            <a:r>
              <a:rPr lang="en-US" sz="2000" b="1" dirty="0" smtClean="0">
                <a:latin typeface="Harrington" pitchFamily="82" charset="0"/>
              </a:rPr>
              <a:t> </a:t>
            </a:r>
            <a:endParaRPr lang="en-US" sz="2000" b="1" dirty="0">
              <a:latin typeface="Harrington" pitchFamily="82" charset="0"/>
            </a:endParaRPr>
          </a:p>
        </p:txBody>
      </p:sp>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81400" y="228600"/>
            <a:ext cx="5257800" cy="3657600"/>
          </a:xfrm>
        </p:spPr>
        <p:txBody>
          <a:bodyPr>
            <a:normAutofit fontScale="90000"/>
          </a:bodyPr>
          <a:lstStyle/>
          <a:p>
            <a:pPr algn="l"/>
            <a:r>
              <a:rPr lang="en-US" sz="2000" b="1" dirty="0" smtClean="0">
                <a:solidFill>
                  <a:srgbClr val="FF0000"/>
                </a:solidFill>
                <a:latin typeface="Cambria" pitchFamily="18" charset="0"/>
              </a:rPr>
              <a:t>Bagpipe</a:t>
            </a:r>
            <a:r>
              <a:rPr lang="en-US" sz="2000" dirty="0" smtClean="0">
                <a:solidFill>
                  <a:srgbClr val="FF0000"/>
                </a:solidFill>
                <a:latin typeface="Cambria" pitchFamily="18" charset="0"/>
              </a:rPr>
              <a:t/>
            </a:r>
            <a:br>
              <a:rPr lang="en-US" sz="2000" dirty="0" smtClean="0">
                <a:solidFill>
                  <a:srgbClr val="FF0000"/>
                </a:solidFill>
                <a:latin typeface="Cambria" pitchFamily="18" charset="0"/>
              </a:rPr>
            </a:br>
            <a:r>
              <a:rPr lang="en-US" sz="2000" dirty="0" smtClean="0">
                <a:solidFill>
                  <a:srgbClr val="FF0000"/>
                </a:solidFill>
                <a:latin typeface="Cambria" pitchFamily="18" charset="0"/>
              </a:rPr>
              <a:t>Scotland's national instrument made from the skin of a sheep.  The melody is played on a receded chanter leading down from the bag while the three drone pipes sit on the piper's shoulder and provide a constant, steady sound as a background to the melody.</a:t>
            </a:r>
            <a:r>
              <a:rPr lang="en-US" sz="2000" dirty="0" smtClean="0">
                <a:solidFill>
                  <a:schemeClr val="tx2">
                    <a:lumMod val="60000"/>
                    <a:lumOff val="40000"/>
                  </a:schemeClr>
                </a:solidFill>
                <a:latin typeface="Cambria" pitchFamily="18" charset="0"/>
              </a:rPr>
              <a:t/>
            </a:r>
            <a:br>
              <a:rPr lang="en-US" sz="2000" dirty="0" smtClean="0">
                <a:solidFill>
                  <a:schemeClr val="tx2">
                    <a:lumMod val="60000"/>
                    <a:lumOff val="40000"/>
                  </a:schemeClr>
                </a:solidFill>
                <a:latin typeface="Cambria" pitchFamily="18" charset="0"/>
              </a:rPr>
            </a:br>
            <a:r>
              <a:rPr lang="en-US" sz="2000" dirty="0" smtClean="0">
                <a:solidFill>
                  <a:schemeClr val="tx2">
                    <a:lumMod val="60000"/>
                    <a:lumOff val="40000"/>
                  </a:schemeClr>
                </a:solidFill>
                <a:latin typeface="Cambria" pitchFamily="18" charset="0"/>
              </a:rPr>
              <a:t>       </a:t>
            </a:r>
            <a:r>
              <a:rPr lang="en-US" sz="2000" b="1" dirty="0" smtClean="0">
                <a:solidFill>
                  <a:schemeClr val="tx2">
                    <a:lumMod val="60000"/>
                    <a:lumOff val="40000"/>
                  </a:schemeClr>
                </a:solidFill>
                <a:latin typeface="Cambria" pitchFamily="18" charset="0"/>
              </a:rPr>
              <a:t>Tartan, </a:t>
            </a:r>
            <a:r>
              <a:rPr lang="en-US" sz="2000" dirty="0" smtClean="0">
                <a:solidFill>
                  <a:schemeClr val="tx2">
                    <a:lumMod val="60000"/>
                    <a:lumOff val="40000"/>
                  </a:schemeClr>
                </a:solidFill>
                <a:latin typeface="Cambria" pitchFamily="18" charset="0"/>
              </a:rPr>
              <a:t>is Scotland’s most famous textile, the first known mention of tartan in Scotland dates from 1538. This patterned woven cloth has become one of the most iconic symbols of Scottish culture</a:t>
            </a:r>
            <a:r>
              <a:rPr lang="en-US" sz="2000" dirty="0" smtClean="0">
                <a:solidFill>
                  <a:schemeClr val="tx2">
                    <a:lumMod val="60000"/>
                    <a:lumOff val="40000"/>
                  </a:schemeClr>
                </a:solidFill>
              </a:rPr>
              <a:t>.</a:t>
            </a:r>
            <a:endParaRPr lang="en-US" sz="2000" dirty="0">
              <a:solidFill>
                <a:schemeClr val="tx2">
                  <a:lumMod val="60000"/>
                  <a:lumOff val="40000"/>
                </a:schemeClr>
              </a:solidFill>
            </a:endParaRPr>
          </a:p>
        </p:txBody>
      </p:sp>
      <p:pic>
        <p:nvPicPr>
          <p:cNvPr id="4" name="Segnaposto contenuto 3" descr="Bagpiper_in_Edinburgh_001.jpg"/>
          <p:cNvPicPr>
            <a:picLocks noGrp="1" noChangeAspect="1"/>
          </p:cNvPicPr>
          <p:nvPr>
            <p:ph idx="1"/>
          </p:nvPr>
        </p:nvPicPr>
        <p:blipFill>
          <a:blip r:embed="rId3"/>
          <a:stretch>
            <a:fillRect/>
          </a:stretch>
        </p:blipFill>
        <p:spPr>
          <a:xfrm>
            <a:off x="228600" y="381000"/>
            <a:ext cx="3017309" cy="5791199"/>
          </a:xfrm>
        </p:spPr>
      </p:pic>
      <p:pic>
        <p:nvPicPr>
          <p:cNvPr id="5" name="Picture 2" descr="A pipe band practising at the World Pipe Band Championships, Glasgow Green"/>
          <p:cNvPicPr>
            <a:picLocks noChangeAspect="1" noChangeArrowheads="1"/>
          </p:cNvPicPr>
          <p:nvPr/>
        </p:nvPicPr>
        <p:blipFill>
          <a:blip r:embed="rId4"/>
          <a:srcRect/>
          <a:stretch>
            <a:fillRect/>
          </a:stretch>
        </p:blipFill>
        <p:spPr bwMode="auto">
          <a:xfrm>
            <a:off x="3276600" y="3810000"/>
            <a:ext cx="5334000" cy="2743200"/>
          </a:xfrm>
          <a:prstGeom prst="rect">
            <a:avLst/>
          </a:prstGeom>
          <a:noFill/>
        </p:spPr>
      </p:pic>
    </p:spTree>
  </p:cSld>
  <p:clrMapOvr>
    <a:masterClrMapping/>
  </p:clrMapOvr>
  <p:transition spd="med" advClick="0" advTm="4000">
    <p:split orient="vert" dir="in"/>
    <p:sndAc>
      <p:stSnd>
        <p:snd r:embed="rId2" name="camera.wav" builtIn="1"/>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33800" y="274638"/>
            <a:ext cx="4953000" cy="1143000"/>
          </a:xfrm>
        </p:spPr>
        <p:txBody>
          <a:bodyPr>
            <a:normAutofit fontScale="90000"/>
          </a:bodyPr>
          <a:lstStyle/>
          <a:p>
            <a:pPr algn="l"/>
            <a:r>
              <a:rPr lang="en-US" dirty="0" smtClean="0">
                <a:latin typeface="French Script MT" pitchFamily="66" charset="0"/>
              </a:rPr>
              <a:t/>
            </a:r>
            <a:br>
              <a:rPr lang="en-US" dirty="0" smtClean="0">
                <a:latin typeface="French Script MT" pitchFamily="66" charset="0"/>
              </a:rPr>
            </a:br>
            <a:r>
              <a:rPr lang="en-US" dirty="0" smtClean="0">
                <a:latin typeface="French Script MT" pitchFamily="66" charset="0"/>
              </a:rPr>
              <a:t/>
            </a:r>
            <a:br>
              <a:rPr lang="en-US" dirty="0" smtClean="0">
                <a:latin typeface="French Script MT" pitchFamily="66" charset="0"/>
              </a:rPr>
            </a:br>
            <a:r>
              <a:rPr lang="en-US" dirty="0" smtClean="0">
                <a:latin typeface="French Script MT" pitchFamily="66" charset="0"/>
              </a:rPr>
              <a:t/>
            </a:r>
            <a:br>
              <a:rPr lang="en-US" dirty="0" smtClean="0">
                <a:latin typeface="French Script MT" pitchFamily="66" charset="0"/>
              </a:rPr>
            </a:br>
            <a:r>
              <a:rPr lang="en-US" dirty="0" smtClean="0">
                <a:latin typeface="French Script MT" pitchFamily="66" charset="0"/>
              </a:rPr>
              <a:t/>
            </a:r>
            <a:br>
              <a:rPr lang="en-US" dirty="0" smtClean="0">
                <a:latin typeface="French Script MT" pitchFamily="66" charset="0"/>
              </a:rPr>
            </a:br>
            <a:r>
              <a:rPr lang="en-US" b="1" dirty="0" smtClean="0">
                <a:solidFill>
                  <a:srgbClr val="C00000"/>
                </a:solidFill>
                <a:latin typeface="French Script MT" pitchFamily="66" charset="0"/>
              </a:rPr>
              <a:t>William Shakespeare</a:t>
            </a:r>
            <a:br>
              <a:rPr lang="en-US" b="1" dirty="0" smtClean="0">
                <a:solidFill>
                  <a:srgbClr val="C00000"/>
                </a:solidFill>
                <a:latin typeface="French Script MT" pitchFamily="66" charset="0"/>
              </a:rPr>
            </a:br>
            <a:r>
              <a:rPr lang="en-US" sz="2700" dirty="0" smtClean="0">
                <a:latin typeface="French Script MT" pitchFamily="66" charset="0"/>
              </a:rPr>
              <a:t> </a:t>
            </a:r>
            <a:r>
              <a:rPr lang="en-US" sz="3100" b="1" dirty="0" smtClean="0">
                <a:solidFill>
                  <a:schemeClr val="tx2">
                    <a:lumMod val="60000"/>
                    <a:lumOff val="40000"/>
                  </a:schemeClr>
                </a:solidFill>
                <a:latin typeface="French Script MT" pitchFamily="66" charset="0"/>
              </a:rPr>
              <a:t>William Shakespeare, often called the English national poet, is widely considered the greatest dramatist of all time. </a:t>
            </a:r>
            <a:br>
              <a:rPr lang="en-US" sz="3100" b="1" dirty="0" smtClean="0">
                <a:solidFill>
                  <a:schemeClr val="tx2">
                    <a:lumMod val="60000"/>
                    <a:lumOff val="40000"/>
                  </a:schemeClr>
                </a:solidFill>
                <a:latin typeface="French Script MT" pitchFamily="66" charset="0"/>
              </a:rPr>
            </a:br>
            <a:r>
              <a:rPr lang="en-US" sz="3600" b="1" dirty="0" smtClean="0">
                <a:solidFill>
                  <a:schemeClr val="tx2">
                    <a:lumMod val="60000"/>
                    <a:lumOff val="40000"/>
                  </a:schemeClr>
                </a:solidFill>
                <a:latin typeface="French Script MT" pitchFamily="66" charset="0"/>
              </a:rPr>
              <a:t>The author of many tragedies such as:</a:t>
            </a:r>
            <a:br>
              <a:rPr lang="en-US" sz="3600" b="1" dirty="0" smtClean="0">
                <a:solidFill>
                  <a:schemeClr val="tx2">
                    <a:lumMod val="60000"/>
                    <a:lumOff val="40000"/>
                  </a:schemeClr>
                </a:solidFill>
                <a:latin typeface="French Script MT" pitchFamily="66" charset="0"/>
              </a:rPr>
            </a:br>
            <a:r>
              <a:rPr lang="en-US" sz="3600" b="1" dirty="0" smtClean="0">
                <a:solidFill>
                  <a:schemeClr val="tx2">
                    <a:lumMod val="60000"/>
                    <a:lumOff val="40000"/>
                  </a:schemeClr>
                </a:solidFill>
                <a:latin typeface="French Script MT" pitchFamily="66" charset="0"/>
              </a:rPr>
              <a:t> “ Romeo and Juliet’’</a:t>
            </a:r>
            <a:r>
              <a:rPr lang="en-US" dirty="0" smtClean="0">
                <a:solidFill>
                  <a:schemeClr val="tx2">
                    <a:lumMod val="60000"/>
                    <a:lumOff val="40000"/>
                  </a:schemeClr>
                </a:solidFill>
                <a:latin typeface="French Script MT" pitchFamily="66" charset="0"/>
              </a:rPr>
              <a:t/>
            </a:r>
            <a:br>
              <a:rPr lang="en-US" dirty="0" smtClean="0">
                <a:solidFill>
                  <a:schemeClr val="tx2">
                    <a:lumMod val="60000"/>
                    <a:lumOff val="40000"/>
                  </a:schemeClr>
                </a:solidFill>
                <a:latin typeface="French Script MT" pitchFamily="66" charset="0"/>
              </a:rPr>
            </a:br>
            <a:r>
              <a:rPr lang="en-US" dirty="0" smtClean="0">
                <a:solidFill>
                  <a:schemeClr val="tx2">
                    <a:lumMod val="60000"/>
                    <a:lumOff val="40000"/>
                  </a:schemeClr>
                </a:solidFill>
              </a:rPr>
              <a:t> </a:t>
            </a:r>
            <a:r>
              <a:rPr lang="en-US" dirty="0" smtClean="0"/>
              <a:t/>
            </a:r>
            <a:br>
              <a:rPr lang="en-US" dirty="0" smtClean="0"/>
            </a:br>
            <a:endParaRPr lang="en-US" dirty="0"/>
          </a:p>
        </p:txBody>
      </p:sp>
      <p:pic>
        <p:nvPicPr>
          <p:cNvPr id="3" name="Immagine 2" descr="ac.jpeg"/>
          <p:cNvPicPr>
            <a:picLocks noChangeAspect="1"/>
          </p:cNvPicPr>
          <p:nvPr/>
        </p:nvPicPr>
        <p:blipFill>
          <a:blip r:embed="rId3"/>
          <a:stretch>
            <a:fillRect/>
          </a:stretch>
        </p:blipFill>
        <p:spPr>
          <a:xfrm>
            <a:off x="381000" y="381000"/>
            <a:ext cx="3200400" cy="4419600"/>
          </a:xfrm>
          <a:prstGeom prst="rect">
            <a:avLst/>
          </a:prstGeom>
        </p:spPr>
      </p:pic>
      <p:pic>
        <p:nvPicPr>
          <p:cNvPr id="5" name="Immagine 4" descr="shakespeare.jpeg"/>
          <p:cNvPicPr>
            <a:picLocks noChangeAspect="1"/>
          </p:cNvPicPr>
          <p:nvPr/>
        </p:nvPicPr>
        <p:blipFill>
          <a:blip r:embed="rId4"/>
          <a:stretch>
            <a:fillRect/>
          </a:stretch>
        </p:blipFill>
        <p:spPr>
          <a:xfrm>
            <a:off x="3886200" y="2895600"/>
            <a:ext cx="4953000" cy="3505200"/>
          </a:xfrm>
          <a:prstGeom prst="rect">
            <a:avLst/>
          </a:prstGeom>
        </p:spPr>
      </p:pic>
      <p:sp>
        <p:nvSpPr>
          <p:cNvPr id="6" name="Rettangolo 5"/>
          <p:cNvSpPr/>
          <p:nvPr/>
        </p:nvSpPr>
        <p:spPr>
          <a:xfrm rot="10800000" flipV="1">
            <a:off x="304800" y="3777225"/>
            <a:ext cx="3581400" cy="2923877"/>
          </a:xfrm>
          <a:prstGeom prst="rect">
            <a:avLst/>
          </a:prstGeom>
          <a:solidFill>
            <a:schemeClr val="bg1"/>
          </a:solidFill>
        </p:spPr>
        <p:txBody>
          <a:bodyPr wrap="square">
            <a:spAutoFit/>
          </a:bodyPr>
          <a:lstStyle/>
          <a:p>
            <a:r>
              <a:rPr lang="en-US" b="1" dirty="0" smtClean="0">
                <a:solidFill>
                  <a:schemeClr val="tx2">
                    <a:lumMod val="60000"/>
                    <a:lumOff val="40000"/>
                  </a:schemeClr>
                </a:solidFill>
                <a:latin typeface="Cambria" pitchFamily="18" charset="0"/>
              </a:rPr>
              <a:t>Agatha Christie</a:t>
            </a:r>
          </a:p>
          <a:p>
            <a:endParaRPr lang="en-US" b="1" dirty="0" smtClean="0">
              <a:solidFill>
                <a:schemeClr val="tx2">
                  <a:lumMod val="60000"/>
                  <a:lumOff val="40000"/>
                </a:schemeClr>
              </a:solidFill>
              <a:latin typeface="Cambria" pitchFamily="18" charset="0"/>
            </a:endParaRPr>
          </a:p>
          <a:p>
            <a:r>
              <a:rPr lang="en-US" dirty="0" smtClean="0">
                <a:solidFill>
                  <a:schemeClr val="tx2">
                    <a:lumMod val="60000"/>
                    <a:lumOff val="40000"/>
                  </a:schemeClr>
                </a:solidFill>
                <a:latin typeface="Cambria" pitchFamily="18" charset="0"/>
              </a:rPr>
              <a:t>Christie can also be considered a queen of all publishing genres as she is one of the top-selling authors in history, with her combined works selling more than 2 billion copies worldwide.</a:t>
            </a:r>
          </a:p>
          <a:p>
            <a:endParaRPr lang="en-US" sz="2000" dirty="0" smtClean="0"/>
          </a:p>
          <a:p>
            <a:endParaRPr lang="en-US" sz="2000" b="1" dirty="0" smtClean="0">
              <a:solidFill>
                <a:srgbClr val="C00000"/>
              </a:solidFill>
              <a:latin typeface="French Script MT" pitchFamily="66" charset="0"/>
            </a:endParaRPr>
          </a:p>
        </p:txBody>
      </p:sp>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81400" y="274638"/>
            <a:ext cx="5105400" cy="3459162"/>
          </a:xfrm>
        </p:spPr>
        <p:txBody>
          <a:bodyPr>
            <a:normAutofit fontScale="90000"/>
          </a:bodyPr>
          <a:lstStyle/>
          <a:p>
            <a:pPr algn="l"/>
            <a:r>
              <a:rPr lang="en-US" sz="2200" b="1" dirty="0" smtClean="0">
                <a:solidFill>
                  <a:schemeClr val="tx2"/>
                </a:solidFill>
                <a:latin typeface="Cambria" pitchFamily="18" charset="0"/>
              </a:rPr>
              <a:t>They hold the record for most number-one hits on the Hot 100 chart with twenty. They have received ten Grammy Awards , an Academy    Award and are considered  the twentieth century's 100 most    influential people, they are the best-selling band in history, with estimated sales of over 600 million records worldwide</a:t>
            </a:r>
            <a:r>
              <a:rPr lang="en-US" sz="2200" dirty="0" smtClean="0"/>
              <a:t/>
            </a:r>
            <a:br>
              <a:rPr lang="en-US" sz="2200" dirty="0" smtClean="0"/>
            </a:br>
            <a:endParaRPr lang="en-US" sz="2200" dirty="0"/>
          </a:p>
        </p:txBody>
      </p:sp>
      <p:pic>
        <p:nvPicPr>
          <p:cNvPr id="1026" name="Picture 2" descr="A black and white image of four men are standing in front of a crowd of people at the bottom of an aeroplane staircase."/>
          <p:cNvPicPr>
            <a:picLocks noChangeAspect="1" noChangeArrowheads="1"/>
          </p:cNvPicPr>
          <p:nvPr/>
        </p:nvPicPr>
        <p:blipFill>
          <a:blip r:embed="rId3"/>
          <a:srcRect/>
          <a:stretch>
            <a:fillRect/>
          </a:stretch>
        </p:blipFill>
        <p:spPr bwMode="auto">
          <a:xfrm>
            <a:off x="4267200" y="3733800"/>
            <a:ext cx="3962400" cy="2514600"/>
          </a:xfrm>
          <a:prstGeom prst="rect">
            <a:avLst/>
          </a:prstGeom>
          <a:noFill/>
        </p:spPr>
      </p:pic>
      <p:pic>
        <p:nvPicPr>
          <p:cNvPr id="1028" name="Picture 4" descr="The Beatles"/>
          <p:cNvPicPr>
            <a:picLocks noChangeAspect="1" noChangeArrowheads="1"/>
          </p:cNvPicPr>
          <p:nvPr/>
        </p:nvPicPr>
        <p:blipFill>
          <a:blip r:embed="rId4"/>
          <a:srcRect/>
          <a:stretch>
            <a:fillRect/>
          </a:stretch>
        </p:blipFill>
        <p:spPr bwMode="auto">
          <a:xfrm>
            <a:off x="304800" y="685800"/>
            <a:ext cx="2857500" cy="5334000"/>
          </a:xfrm>
          <a:prstGeom prst="rect">
            <a:avLst/>
          </a:prstGeom>
          <a:noFill/>
        </p:spPr>
      </p:pic>
    </p:spTree>
  </p:cSld>
  <p:clrMapOvr>
    <a:masterClrMapping/>
  </p:clrMapOvr>
  <p:transition spd="med" advClick="0" advTm="4000">
    <p:split orient="vert" dir="in"/>
    <p:sndAc>
      <p:stSnd>
        <p:snd r:embed="rId2" name="camera.wav" builtIn="1"/>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153400" cy="1162050"/>
          </a:xfrm>
        </p:spPr>
        <p:txBody>
          <a:bodyPr>
            <a:normAutofit/>
          </a:bodyPr>
          <a:lstStyle/>
          <a:p>
            <a:r>
              <a:rPr lang="en-US" sz="2800" dirty="0" smtClean="0">
                <a:solidFill>
                  <a:srgbClr val="C00000"/>
                </a:solidFill>
                <a:latin typeface="Bodoni MT Black" pitchFamily="18" charset="0"/>
              </a:rPr>
              <a:t>    </a:t>
            </a:r>
            <a:r>
              <a:rPr lang="en-US" sz="6600" dirty="0" smtClean="0">
                <a:solidFill>
                  <a:srgbClr val="C00000"/>
                </a:solidFill>
                <a:latin typeface="Bodoni MT Black" pitchFamily="18" charset="0"/>
              </a:rPr>
              <a:t>Welcome to  U.</a:t>
            </a:r>
            <a:r>
              <a:rPr lang="en-US" sz="6600" dirty="0" smtClean="0">
                <a:solidFill>
                  <a:srgbClr val="002060"/>
                </a:solidFill>
                <a:latin typeface="Bodoni MT Black" pitchFamily="18" charset="0"/>
              </a:rPr>
              <a:t>K</a:t>
            </a:r>
            <a:endParaRPr lang="en-US" sz="6600" dirty="0">
              <a:solidFill>
                <a:srgbClr val="002060"/>
              </a:solidFill>
              <a:latin typeface="Bodoni MT Black" pitchFamily="18" charset="0"/>
            </a:endParaRPr>
          </a:p>
        </p:txBody>
      </p:sp>
      <p:pic>
        <p:nvPicPr>
          <p:cNvPr id="5" name="Segnaposto contenuto 4" descr="map.jpeg"/>
          <p:cNvPicPr>
            <a:picLocks noGrp="1" noChangeAspect="1"/>
          </p:cNvPicPr>
          <p:nvPr>
            <p:ph idx="1"/>
          </p:nvPr>
        </p:nvPicPr>
        <p:blipFill>
          <a:blip r:embed="rId3"/>
          <a:stretch>
            <a:fillRect/>
          </a:stretch>
        </p:blipFill>
        <p:spPr>
          <a:xfrm>
            <a:off x="4702175" y="1885156"/>
            <a:ext cx="2857500" cy="2628900"/>
          </a:xfrm>
        </p:spPr>
      </p:pic>
      <p:sp>
        <p:nvSpPr>
          <p:cNvPr id="4" name="Segnaposto testo 3"/>
          <p:cNvSpPr>
            <a:spLocks noGrp="1"/>
          </p:cNvSpPr>
          <p:nvPr>
            <p:ph type="body" sz="half" idx="2"/>
          </p:nvPr>
        </p:nvSpPr>
        <p:spPr>
          <a:xfrm>
            <a:off x="228600" y="3309937"/>
            <a:ext cx="3733800" cy="3548063"/>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1800" b="1" dirty="0" smtClean="0">
                <a:solidFill>
                  <a:srgbClr val="FF0000"/>
                </a:solidFill>
                <a:latin typeface="Century Gothic" pitchFamily="34" charset="0"/>
              </a:rPr>
              <a:t>Queen Elizabeth II</a:t>
            </a:r>
            <a:r>
              <a:rPr lang="en-US" dirty="0" smtClean="0">
                <a:latin typeface="Century Gothic" pitchFamily="34" charset="0"/>
              </a:rPr>
              <a:t> </a:t>
            </a:r>
            <a:r>
              <a:rPr lang="en-US" dirty="0" smtClean="0">
                <a:solidFill>
                  <a:srgbClr val="002060"/>
                </a:solidFill>
                <a:latin typeface="Copperplate Gothic Bold" pitchFamily="34" charset="0"/>
              </a:rPr>
              <a:t>1952 - present day</a:t>
            </a:r>
            <a:br>
              <a:rPr lang="en-US" dirty="0" smtClean="0">
                <a:solidFill>
                  <a:srgbClr val="002060"/>
                </a:solidFill>
                <a:latin typeface="Copperplate Gothic Bold" pitchFamily="34" charset="0"/>
              </a:rPr>
            </a:br>
            <a:r>
              <a:rPr lang="en-US" dirty="0" smtClean="0">
                <a:solidFill>
                  <a:srgbClr val="002060"/>
                </a:solidFill>
                <a:latin typeface="Copperplate Gothic Bold" pitchFamily="34" charset="0"/>
              </a:rPr>
              <a:t>Elder daughter of George VI.</a:t>
            </a:r>
            <a:br>
              <a:rPr lang="en-US" dirty="0" smtClean="0">
                <a:solidFill>
                  <a:srgbClr val="002060"/>
                </a:solidFill>
                <a:latin typeface="Copperplate Gothic Bold" pitchFamily="34" charset="0"/>
              </a:rPr>
            </a:br>
            <a:r>
              <a:rPr lang="en-US" dirty="0" smtClean="0">
                <a:solidFill>
                  <a:srgbClr val="002060"/>
                </a:solidFill>
                <a:latin typeface="Copperplate Gothic Bold" pitchFamily="34" charset="0"/>
              </a:rPr>
              <a:t>Her coronation, on June 2, 1953, made Queen Elizabeth II is the 40th monarch .</a:t>
            </a:r>
            <a:endParaRPr lang="en-US" dirty="0">
              <a:solidFill>
                <a:srgbClr val="002060"/>
              </a:solidFill>
              <a:latin typeface="Copperplate Gothic Bold" pitchFamily="34" charset="0"/>
            </a:endParaRPr>
          </a:p>
        </p:txBody>
      </p:sp>
      <p:pic>
        <p:nvPicPr>
          <p:cNvPr id="6" name="Immagine 5" descr="queen el.jpeg"/>
          <p:cNvPicPr>
            <a:picLocks noChangeAspect="1"/>
          </p:cNvPicPr>
          <p:nvPr/>
        </p:nvPicPr>
        <p:blipFill>
          <a:blip r:embed="rId4"/>
          <a:stretch>
            <a:fillRect/>
          </a:stretch>
        </p:blipFill>
        <p:spPr>
          <a:xfrm>
            <a:off x="609600" y="1371600"/>
            <a:ext cx="2895600" cy="3429000"/>
          </a:xfrm>
          <a:prstGeom prst="rect">
            <a:avLst/>
          </a:prstGeom>
        </p:spPr>
      </p:pic>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62000" y="762000"/>
            <a:ext cx="4343400" cy="1200329"/>
          </a:xfrm>
          <a:prstGeom prst="rect">
            <a:avLst/>
          </a:prstGeom>
        </p:spPr>
        <p:txBody>
          <a:bodyPr wrap="square">
            <a:spAutoFit/>
          </a:bodyPr>
          <a:lstStyle/>
          <a:p>
            <a:r>
              <a:rPr lang="en-US" b="1" dirty="0" smtClean="0"/>
              <a:t>Rugby football</a:t>
            </a:r>
            <a:r>
              <a:rPr lang="en-US" dirty="0" smtClean="0"/>
              <a:t> is one of many versions of football played at English public schools during the 19th century</a:t>
            </a:r>
          </a:p>
          <a:p>
            <a:endParaRPr lang="en-US" dirty="0"/>
          </a:p>
        </p:txBody>
      </p:sp>
      <p:sp>
        <p:nvSpPr>
          <p:cNvPr id="3" name="Rettangolo 2"/>
          <p:cNvSpPr/>
          <p:nvPr/>
        </p:nvSpPr>
        <p:spPr>
          <a:xfrm>
            <a:off x="4876800" y="2514601"/>
            <a:ext cx="4038600" cy="2031325"/>
          </a:xfrm>
          <a:prstGeom prst="rect">
            <a:avLst/>
          </a:prstGeom>
        </p:spPr>
        <p:txBody>
          <a:bodyPr wrap="square">
            <a:spAutoFit/>
          </a:bodyPr>
          <a:lstStyle/>
          <a:p>
            <a:r>
              <a:rPr lang="en-US" b="1" dirty="0" smtClean="0"/>
              <a:t>Cricket</a:t>
            </a:r>
            <a:r>
              <a:rPr lang="en-US" dirty="0" smtClean="0"/>
              <a:t> is a bat-and-ball game played between two teams of 11 players each on a field  Cricket was first played in southern England in the 16th century. By the end of the 18th century, it had developed to be the national sport of England</a:t>
            </a:r>
            <a:endParaRPr lang="en-US" dirty="0"/>
          </a:p>
        </p:txBody>
      </p:sp>
      <p:sp>
        <p:nvSpPr>
          <p:cNvPr id="35842" name="AutoShape 2" descr="Image result for crick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Immagine 4" descr="cricket.jpg"/>
          <p:cNvPicPr>
            <a:picLocks noChangeAspect="1"/>
          </p:cNvPicPr>
          <p:nvPr/>
        </p:nvPicPr>
        <p:blipFill>
          <a:blip r:embed="rId3"/>
          <a:stretch>
            <a:fillRect/>
          </a:stretch>
        </p:blipFill>
        <p:spPr>
          <a:xfrm>
            <a:off x="381000" y="2133600"/>
            <a:ext cx="3733800" cy="2286000"/>
          </a:xfrm>
          <a:prstGeom prst="rect">
            <a:avLst/>
          </a:prstGeom>
        </p:spPr>
      </p:pic>
      <p:pic>
        <p:nvPicPr>
          <p:cNvPr id="6" name="Immagine 5" descr="rubby.jpg"/>
          <p:cNvPicPr>
            <a:picLocks noChangeAspect="1"/>
          </p:cNvPicPr>
          <p:nvPr/>
        </p:nvPicPr>
        <p:blipFill>
          <a:blip r:embed="rId4"/>
          <a:stretch>
            <a:fillRect/>
          </a:stretch>
        </p:blipFill>
        <p:spPr>
          <a:xfrm>
            <a:off x="4953000" y="609600"/>
            <a:ext cx="3886200" cy="1743075"/>
          </a:xfrm>
          <a:prstGeom prst="rect">
            <a:avLst/>
          </a:prstGeom>
        </p:spPr>
      </p:pic>
      <p:pic>
        <p:nvPicPr>
          <p:cNvPr id="7" name="Immagine 6" descr="ronaldo.jpg"/>
          <p:cNvPicPr>
            <a:picLocks noChangeAspect="1"/>
          </p:cNvPicPr>
          <p:nvPr/>
        </p:nvPicPr>
        <p:blipFill>
          <a:blip r:embed="rId5"/>
          <a:stretch>
            <a:fillRect/>
          </a:stretch>
        </p:blipFill>
        <p:spPr>
          <a:xfrm>
            <a:off x="3200400" y="4572000"/>
            <a:ext cx="4953000" cy="1930279"/>
          </a:xfrm>
          <a:prstGeom prst="rect">
            <a:avLst/>
          </a:prstGeom>
        </p:spPr>
      </p:pic>
      <p:sp>
        <p:nvSpPr>
          <p:cNvPr id="8" name="Rettangolo 7"/>
          <p:cNvSpPr/>
          <p:nvPr/>
        </p:nvSpPr>
        <p:spPr>
          <a:xfrm>
            <a:off x="228600" y="4724400"/>
            <a:ext cx="2743200" cy="1754326"/>
          </a:xfrm>
          <a:prstGeom prst="rect">
            <a:avLst/>
          </a:prstGeom>
        </p:spPr>
        <p:txBody>
          <a:bodyPr wrap="square">
            <a:spAutoFit/>
          </a:bodyPr>
          <a:lstStyle/>
          <a:p>
            <a:r>
              <a:rPr lang="en-US" dirty="0" smtClean="0"/>
              <a:t> </a:t>
            </a:r>
            <a:r>
              <a:rPr lang="en-US" b="1" dirty="0" smtClean="0"/>
              <a:t>Soccer</a:t>
            </a:r>
          </a:p>
          <a:p>
            <a:r>
              <a:rPr lang="en-US" dirty="0" smtClean="0"/>
              <a:t>The Laws of the Game were originally codified in England by The Football Association in 1863.</a:t>
            </a:r>
            <a:endParaRPr lang="en-US" dirty="0"/>
          </a:p>
        </p:txBody>
      </p:sp>
    </p:spTree>
  </p:cSld>
  <p:clrMapOvr>
    <a:masterClrMapping/>
  </p:clrMapOvr>
  <p:transition spd="med" advClick="0" advTm="4000">
    <p:split orient="vert" dir="in"/>
    <p:sndAc>
      <p:stSnd>
        <p:snd r:embed="rId2" name="camera.wav" builtIn="1"/>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Royal Family tree</a:t>
            </a:r>
            <a:endParaRPr lang="en-US" dirty="0"/>
          </a:p>
        </p:txBody>
      </p:sp>
      <p:pic>
        <p:nvPicPr>
          <p:cNvPr id="4" name="Segnaposto contenuto 3" descr="15893_10205067860850024_6558655258889824761_n (1).jpg"/>
          <p:cNvPicPr>
            <a:picLocks noGrp="1" noChangeAspect="1"/>
          </p:cNvPicPr>
          <p:nvPr>
            <p:ph idx="1"/>
          </p:nvPr>
        </p:nvPicPr>
        <p:blipFill>
          <a:blip r:embed="rId3"/>
          <a:stretch>
            <a:fillRect/>
          </a:stretch>
        </p:blipFill>
        <p:spPr>
          <a:xfrm>
            <a:off x="457200" y="1600200"/>
            <a:ext cx="7543799" cy="4525963"/>
          </a:xfrm>
        </p:spPr>
      </p:pic>
    </p:spTree>
  </p:cSld>
  <p:clrMapOvr>
    <a:masterClrMapping/>
  </p:clrMapOvr>
  <p:transition spd="med" advClick="0" advTm="4000">
    <p:split orient="vert" dir="in"/>
    <p:sndAc>
      <p:stSnd>
        <p:snd r:embed="rId2" name="camera.wav" builtIn="1"/>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1000" y="228600"/>
            <a:ext cx="8305800" cy="6172200"/>
          </a:xfrm>
        </p:spPr>
        <p:txBody>
          <a:bodyPr>
            <a:normAutofit fontScale="92500" lnSpcReduction="10000"/>
          </a:bodyPr>
          <a:lstStyle/>
          <a:p>
            <a:pPr>
              <a:buNone/>
            </a:pPr>
            <a:r>
              <a:rPr lang="en-US" sz="3000" dirty="0" smtClean="0">
                <a:solidFill>
                  <a:schemeClr val="tx2">
                    <a:lumMod val="75000"/>
                  </a:schemeClr>
                </a:solidFill>
              </a:rPr>
              <a:t>                            </a:t>
            </a:r>
            <a:r>
              <a:rPr lang="en-US" sz="4300" b="1" dirty="0" smtClean="0">
                <a:solidFill>
                  <a:schemeClr val="tx2">
                    <a:lumMod val="75000"/>
                  </a:schemeClr>
                </a:solidFill>
                <a:latin typeface="French Script MT" pitchFamily="66" charset="0"/>
              </a:rPr>
              <a:t>The history of U.K</a:t>
            </a:r>
            <a:r>
              <a:rPr lang="en-US" sz="4300" dirty="0" smtClean="0">
                <a:solidFill>
                  <a:schemeClr val="tx2">
                    <a:lumMod val="75000"/>
                  </a:schemeClr>
                </a:solidFill>
                <a:latin typeface="French Script MT" pitchFamily="66" charset="0"/>
              </a:rPr>
              <a:t> </a:t>
            </a:r>
            <a:endParaRPr lang="en-US" sz="4300" b="1" dirty="0" smtClean="0">
              <a:solidFill>
                <a:schemeClr val="tx2">
                  <a:lumMod val="75000"/>
                </a:schemeClr>
              </a:solidFill>
              <a:latin typeface="French Script MT" pitchFamily="66" charset="0"/>
            </a:endParaRPr>
          </a:p>
          <a:p>
            <a:pPr>
              <a:buNone/>
            </a:pPr>
            <a:r>
              <a:rPr lang="en-US" sz="2400" dirty="0" smtClean="0">
                <a:solidFill>
                  <a:srgbClr val="C00000"/>
                </a:solidFill>
              </a:rPr>
              <a:t>In 1536, under Henry VIII, an Act of Union was passed making Wales, in effect a province of England. The "United Kingdom of Great Britain and Northern Ireland," usually shorten to the U.K  came into being on 1 May 1707.</a:t>
            </a:r>
          </a:p>
          <a:p>
            <a:pPr>
              <a:buNone/>
            </a:pPr>
            <a:r>
              <a:rPr lang="en-US" sz="2400" b="1" dirty="0" smtClean="0">
                <a:solidFill>
                  <a:schemeClr val="tx2">
                    <a:lumMod val="75000"/>
                  </a:schemeClr>
                </a:solidFill>
              </a:rPr>
              <a:t>Union Jack</a:t>
            </a:r>
            <a:r>
              <a:rPr lang="en-US" sz="2400" dirty="0" smtClean="0">
                <a:solidFill>
                  <a:schemeClr val="tx2">
                    <a:lumMod val="75000"/>
                  </a:schemeClr>
                </a:solidFill>
              </a:rPr>
              <a:t>,  is called the national flag of the United Kingdom. It is made up  of the individual Flags of three of the Kingdom's countries. </a:t>
            </a:r>
            <a:endParaRPr lang="en-US" sz="2400" dirty="0" smtClean="0"/>
          </a:p>
          <a:p>
            <a:pPr>
              <a:buNone/>
            </a:pPr>
            <a:r>
              <a:rPr lang="en-US" sz="2400" dirty="0" smtClean="0"/>
              <a:t> </a:t>
            </a:r>
          </a:p>
          <a:p>
            <a:pPr>
              <a:buNone/>
            </a:pPr>
            <a:r>
              <a:rPr lang="en-US" sz="2400" dirty="0" smtClean="0"/>
              <a:t>St. George's Cross,</a:t>
            </a:r>
            <a:br>
              <a:rPr lang="en-US" sz="2400" dirty="0" smtClean="0"/>
            </a:br>
            <a:r>
              <a:rPr lang="en-US" sz="2400" dirty="0" smtClean="0"/>
              <a:t>the flag of England</a:t>
            </a:r>
          </a:p>
          <a:p>
            <a:pPr>
              <a:buNone/>
            </a:pPr>
            <a:r>
              <a:rPr lang="en-US" sz="2400" dirty="0" smtClean="0"/>
              <a:t>                                                                               St. Andrew's Cross,</a:t>
            </a:r>
            <a:br>
              <a:rPr lang="en-US" sz="2400" dirty="0" smtClean="0"/>
            </a:br>
            <a:r>
              <a:rPr lang="en-US" sz="2400" dirty="0" smtClean="0"/>
              <a:t>                                                                     the flag of Scotland</a:t>
            </a:r>
          </a:p>
          <a:p>
            <a:pPr>
              <a:buNone/>
            </a:pPr>
            <a:endParaRPr lang="en-US" sz="2400" dirty="0" smtClean="0"/>
          </a:p>
          <a:p>
            <a:pPr>
              <a:buNone/>
            </a:pPr>
            <a:endParaRPr lang="en-US" sz="2400" dirty="0" smtClean="0"/>
          </a:p>
          <a:p>
            <a:pPr>
              <a:buNone/>
            </a:pPr>
            <a:r>
              <a:rPr lang="en-US" sz="2400" dirty="0" smtClean="0"/>
              <a:t>                                     St. Patrick's Cross,       </a:t>
            </a:r>
            <a:br>
              <a:rPr lang="en-US" sz="2400" dirty="0" smtClean="0"/>
            </a:br>
            <a:r>
              <a:rPr lang="en-US" sz="2400" dirty="0" smtClean="0"/>
              <a:t>                                the flag of Ireland</a:t>
            </a:r>
          </a:p>
          <a:p>
            <a:pPr>
              <a:buNone/>
            </a:pPr>
            <a:endParaRPr lang="en-US" sz="2400" dirty="0" smtClean="0"/>
          </a:p>
          <a:p>
            <a:pPr>
              <a:buNone/>
            </a:pPr>
            <a:endParaRPr lang="en-US" sz="2400" dirty="0"/>
          </a:p>
        </p:txBody>
      </p:sp>
      <p:pic>
        <p:nvPicPr>
          <p:cNvPr id="6" name="Immagine 5" descr="st_georges's_cross"/>
          <p:cNvPicPr/>
          <p:nvPr/>
        </p:nvPicPr>
        <p:blipFill>
          <a:blip r:embed="rId3"/>
          <a:srcRect/>
          <a:stretch>
            <a:fillRect/>
          </a:stretch>
        </p:blipFill>
        <p:spPr bwMode="auto">
          <a:xfrm>
            <a:off x="3962400" y="2895600"/>
            <a:ext cx="2895600" cy="914400"/>
          </a:xfrm>
          <a:prstGeom prst="rect">
            <a:avLst/>
          </a:prstGeom>
          <a:noFill/>
          <a:ln w="9525">
            <a:noFill/>
            <a:miter lim="800000"/>
            <a:headEnd/>
            <a:tailEnd/>
          </a:ln>
        </p:spPr>
      </p:pic>
      <p:pic>
        <p:nvPicPr>
          <p:cNvPr id="7" name="Immagine 6" descr="st_andrew's_cross"/>
          <p:cNvPicPr/>
          <p:nvPr/>
        </p:nvPicPr>
        <p:blipFill>
          <a:blip r:embed="rId4"/>
          <a:srcRect/>
          <a:stretch>
            <a:fillRect/>
          </a:stretch>
        </p:blipFill>
        <p:spPr bwMode="auto">
          <a:xfrm>
            <a:off x="457200" y="4419600"/>
            <a:ext cx="2133600" cy="1143000"/>
          </a:xfrm>
          <a:prstGeom prst="rect">
            <a:avLst/>
          </a:prstGeom>
          <a:noFill/>
          <a:ln w="9525">
            <a:noFill/>
            <a:miter lim="800000"/>
            <a:headEnd/>
            <a:tailEnd/>
          </a:ln>
        </p:spPr>
      </p:pic>
      <p:pic>
        <p:nvPicPr>
          <p:cNvPr id="8" name="Immagine 7" descr="st_patrick's_cross"/>
          <p:cNvPicPr/>
          <p:nvPr/>
        </p:nvPicPr>
        <p:blipFill>
          <a:blip r:embed="rId5"/>
          <a:srcRect/>
          <a:stretch>
            <a:fillRect/>
          </a:stretch>
        </p:blipFill>
        <p:spPr bwMode="auto">
          <a:xfrm>
            <a:off x="5257800" y="5334000"/>
            <a:ext cx="2895600" cy="838200"/>
          </a:xfrm>
          <a:prstGeom prst="rect">
            <a:avLst/>
          </a:prstGeom>
          <a:noFill/>
          <a:ln w="9525">
            <a:noFill/>
            <a:miter lim="800000"/>
            <a:headEnd/>
            <a:tailEnd/>
          </a:ln>
        </p:spPr>
      </p:pic>
    </p:spTree>
  </p:cSld>
  <p:clrMapOvr>
    <a:masterClrMapping/>
  </p:clrMapOvr>
  <p:transition spd="med" advClick="0" advTm="4000">
    <p:split orient="vert" dir="in"/>
    <p:sndAc>
      <p:stSnd>
        <p:snd r:embed="rId2" name="camera.wav" builtIn="1"/>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62"/>
          </a:xfrm>
        </p:spPr>
        <p:txBody>
          <a:bodyPr>
            <a:normAutofit fontScale="90000"/>
          </a:bodyPr>
          <a:lstStyle/>
          <a:p>
            <a:r>
              <a:rPr lang="en-US" sz="4800" b="1" dirty="0" smtClean="0">
                <a:solidFill>
                  <a:srgbClr val="FF0000"/>
                </a:solidFill>
                <a:latin typeface="French Script MT" pitchFamily="66" charset="0"/>
              </a:rPr>
              <a:t>The greatest monarchs  in  the British history</a:t>
            </a:r>
            <a:endParaRPr lang="en-US" sz="4800" b="1" dirty="0">
              <a:solidFill>
                <a:srgbClr val="FF0000"/>
              </a:solidFill>
              <a:latin typeface="French Script MT" pitchFamily="66" charset="0"/>
            </a:endParaRPr>
          </a:p>
        </p:txBody>
      </p:sp>
      <p:pic>
        <p:nvPicPr>
          <p:cNvPr id="3" name="Immagine 2" descr="henry viii.jpeg"/>
          <p:cNvPicPr>
            <a:picLocks noChangeAspect="1"/>
          </p:cNvPicPr>
          <p:nvPr/>
        </p:nvPicPr>
        <p:blipFill>
          <a:blip r:embed="rId3"/>
          <a:stretch>
            <a:fillRect/>
          </a:stretch>
        </p:blipFill>
        <p:spPr>
          <a:xfrm>
            <a:off x="152400" y="1143000"/>
            <a:ext cx="3962400" cy="2352675"/>
          </a:xfrm>
          <a:prstGeom prst="rect">
            <a:avLst/>
          </a:prstGeom>
        </p:spPr>
      </p:pic>
      <p:pic>
        <p:nvPicPr>
          <p:cNvPr id="4" name="Immagine 3" descr="q el 1.jpeg"/>
          <p:cNvPicPr>
            <a:picLocks noChangeAspect="1"/>
          </p:cNvPicPr>
          <p:nvPr/>
        </p:nvPicPr>
        <p:blipFill>
          <a:blip r:embed="rId4"/>
          <a:stretch>
            <a:fillRect/>
          </a:stretch>
        </p:blipFill>
        <p:spPr>
          <a:xfrm>
            <a:off x="4572000" y="3505200"/>
            <a:ext cx="4000500" cy="2590800"/>
          </a:xfrm>
          <a:prstGeom prst="rect">
            <a:avLst/>
          </a:prstGeom>
        </p:spPr>
      </p:pic>
      <p:sp>
        <p:nvSpPr>
          <p:cNvPr id="6" name="Rettangolo 5"/>
          <p:cNvSpPr/>
          <p:nvPr/>
        </p:nvSpPr>
        <p:spPr>
          <a:xfrm>
            <a:off x="381000" y="3962400"/>
            <a:ext cx="4038600" cy="3108543"/>
          </a:xfrm>
          <a:prstGeom prst="rect">
            <a:avLst/>
          </a:prstGeom>
        </p:spPr>
        <p:txBody>
          <a:bodyPr wrap="square">
            <a:spAutoFit/>
          </a:bodyPr>
          <a:lstStyle/>
          <a:p>
            <a:r>
              <a:rPr lang="en-US" sz="2000" b="1" dirty="0" smtClean="0">
                <a:solidFill>
                  <a:srgbClr val="FF0000"/>
                </a:solidFill>
                <a:latin typeface="Comic Sans MS" pitchFamily="66" charset="0"/>
              </a:rPr>
              <a:t>Queen Elizabeth I</a:t>
            </a:r>
            <a:r>
              <a:rPr lang="en-US" sz="1200" b="1" dirty="0" smtClean="0">
                <a:solidFill>
                  <a:schemeClr val="tx2">
                    <a:lumMod val="75000"/>
                  </a:schemeClr>
                </a:solidFill>
                <a:latin typeface="Century Gothic" pitchFamily="34" charset="0"/>
              </a:rPr>
              <a:t> 1558 - 1603</a:t>
            </a:r>
            <a:br>
              <a:rPr lang="en-US" sz="1200" b="1" dirty="0" smtClean="0">
                <a:solidFill>
                  <a:schemeClr val="tx2">
                    <a:lumMod val="75000"/>
                  </a:schemeClr>
                </a:solidFill>
                <a:latin typeface="Century Gothic" pitchFamily="34" charset="0"/>
              </a:rPr>
            </a:br>
            <a:r>
              <a:rPr lang="en-US" sz="1600" b="1" dirty="0" smtClean="0">
                <a:solidFill>
                  <a:srgbClr val="002060"/>
                </a:solidFill>
                <a:latin typeface="Tw Cen MT" pitchFamily="34" charset="0"/>
              </a:rPr>
              <a:t>Daughter of Henry VIII and Anne Boleyn.</a:t>
            </a:r>
            <a:br>
              <a:rPr lang="en-US" sz="1600" b="1" dirty="0" smtClean="0">
                <a:solidFill>
                  <a:srgbClr val="002060"/>
                </a:solidFill>
                <a:latin typeface="Tw Cen MT" pitchFamily="34" charset="0"/>
              </a:rPr>
            </a:br>
            <a:r>
              <a:rPr lang="en-US" sz="1600" b="1" dirty="0" smtClean="0">
                <a:solidFill>
                  <a:srgbClr val="002060"/>
                </a:solidFill>
                <a:latin typeface="Tw Cen MT" pitchFamily="34" charset="0"/>
              </a:rPr>
              <a:t>During her reign great adventurers discovered many new lands. Named James VI of Scotland her heir, uniting the two countries Scotland and England. Elizabeth I was the last ever Queen of England. From now on the monarch, although living in England, would be known as the Monarch of the United Kingdom.</a:t>
            </a:r>
          </a:p>
          <a:p>
            <a:r>
              <a:rPr lang="en-US" sz="1600" dirty="0" smtClean="0">
                <a:solidFill>
                  <a:schemeClr val="tx2">
                    <a:lumMod val="75000"/>
                  </a:schemeClr>
                </a:solidFill>
                <a:latin typeface="Tw Cen MT" pitchFamily="34" charset="0"/>
              </a:rPr>
              <a:t/>
            </a:r>
            <a:br>
              <a:rPr lang="en-US" sz="1600" dirty="0" smtClean="0">
                <a:solidFill>
                  <a:schemeClr val="tx2">
                    <a:lumMod val="75000"/>
                  </a:schemeClr>
                </a:solidFill>
                <a:latin typeface="Tw Cen MT" pitchFamily="34" charset="0"/>
              </a:rPr>
            </a:br>
            <a:endParaRPr lang="en-US" sz="1600" dirty="0">
              <a:solidFill>
                <a:schemeClr val="tx2">
                  <a:lumMod val="75000"/>
                </a:schemeClr>
              </a:solidFill>
              <a:latin typeface="Tw Cen MT" pitchFamily="34" charset="0"/>
            </a:endParaRPr>
          </a:p>
        </p:txBody>
      </p:sp>
      <p:sp>
        <p:nvSpPr>
          <p:cNvPr id="7" name="Rettangolo 6"/>
          <p:cNvSpPr/>
          <p:nvPr/>
        </p:nvSpPr>
        <p:spPr>
          <a:xfrm>
            <a:off x="4419600" y="1143000"/>
            <a:ext cx="3886200" cy="2369880"/>
          </a:xfrm>
          <a:prstGeom prst="rect">
            <a:avLst/>
          </a:prstGeom>
          <a:solidFill>
            <a:schemeClr val="bg1"/>
          </a:solidFill>
        </p:spPr>
        <p:txBody>
          <a:bodyPr wrap="square">
            <a:spAutoFit/>
          </a:bodyPr>
          <a:lstStyle/>
          <a:p>
            <a:r>
              <a:rPr lang="en-US" sz="2000" b="1" dirty="0" smtClean="0">
                <a:solidFill>
                  <a:srgbClr val="FF0000"/>
                </a:solidFill>
                <a:latin typeface="Copperplate Gothic Bold" pitchFamily="34" charset="0"/>
              </a:rPr>
              <a:t>King Henry VIII </a:t>
            </a:r>
            <a:r>
              <a:rPr lang="en-US" sz="1200" b="1" dirty="0" smtClean="0">
                <a:solidFill>
                  <a:schemeClr val="accent4">
                    <a:lumMod val="50000"/>
                  </a:schemeClr>
                </a:solidFill>
                <a:latin typeface="Copperplate Gothic Light" pitchFamily="34" charset="0"/>
              </a:rPr>
              <a:t>1509 - 1547</a:t>
            </a:r>
            <a:br>
              <a:rPr lang="en-US" sz="1200" b="1" dirty="0" smtClean="0">
                <a:solidFill>
                  <a:schemeClr val="accent4">
                    <a:lumMod val="50000"/>
                  </a:schemeClr>
                </a:solidFill>
                <a:latin typeface="Copperplate Gothic Light" pitchFamily="34" charset="0"/>
              </a:rPr>
            </a:br>
            <a:r>
              <a:rPr lang="en-US" sz="1600" b="1" dirty="0" smtClean="0">
                <a:solidFill>
                  <a:schemeClr val="accent4">
                    <a:lumMod val="50000"/>
                  </a:schemeClr>
                </a:solidFill>
                <a:latin typeface="Tw Cen MT" pitchFamily="34" charset="0"/>
              </a:rPr>
              <a:t>Second son of Henry VII. Henry succeeded to the throne because his elder brother Arthur died in 1502. His first wife, Catherine of Aragon, was Arthur's wife. </a:t>
            </a:r>
            <a:br>
              <a:rPr lang="en-US" sz="1600" b="1" dirty="0" smtClean="0">
                <a:solidFill>
                  <a:schemeClr val="accent4">
                    <a:lumMod val="50000"/>
                  </a:schemeClr>
                </a:solidFill>
                <a:latin typeface="Tw Cen MT" pitchFamily="34" charset="0"/>
              </a:rPr>
            </a:br>
            <a:r>
              <a:rPr lang="en-US" sz="1600" b="1" dirty="0" smtClean="0">
                <a:solidFill>
                  <a:schemeClr val="accent4">
                    <a:lumMod val="50000"/>
                  </a:schemeClr>
                </a:solidFill>
                <a:latin typeface="Tw Cen MT" pitchFamily="34" charset="0"/>
              </a:rPr>
              <a:t>The best known fact about Henry VIII is that he had six wives! </a:t>
            </a:r>
            <a:br>
              <a:rPr lang="en-US" sz="1600" b="1" dirty="0" smtClean="0">
                <a:solidFill>
                  <a:schemeClr val="accent4">
                    <a:lumMod val="50000"/>
                  </a:schemeClr>
                </a:solidFill>
                <a:latin typeface="Tw Cen MT" pitchFamily="34" charset="0"/>
              </a:rPr>
            </a:br>
            <a:r>
              <a:rPr lang="en-US" sz="1600" b="1" dirty="0" smtClean="0">
                <a:solidFill>
                  <a:schemeClr val="accent4">
                    <a:lumMod val="50000"/>
                  </a:schemeClr>
                </a:solidFill>
                <a:latin typeface="Tw Cen MT" pitchFamily="34" charset="0"/>
              </a:rPr>
              <a:t>Argued with the Pope and made himself the head of the new 'Church of England</a:t>
            </a:r>
            <a:r>
              <a:rPr lang="en-US" sz="1400" b="1" dirty="0" smtClean="0">
                <a:solidFill>
                  <a:srgbClr val="002060"/>
                </a:solidFill>
                <a:latin typeface="Tw Cen MT" pitchFamily="34" charset="0"/>
              </a:rPr>
              <a:t>'.</a:t>
            </a:r>
            <a:endParaRPr lang="en-US" sz="1400" b="1" dirty="0">
              <a:solidFill>
                <a:srgbClr val="002060"/>
              </a:solidFill>
              <a:latin typeface="Tw Cen MT" pitchFamily="34" charset="0"/>
            </a:endParaRPr>
          </a:p>
        </p:txBody>
      </p:sp>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dirty="0" smtClean="0">
                <a:solidFill>
                  <a:srgbClr val="FF0000"/>
                </a:solidFill>
                <a:latin typeface="Harlow Solid Italic" pitchFamily="82" charset="0"/>
              </a:rPr>
              <a:t>Queen Victoria</a:t>
            </a:r>
            <a:r>
              <a:rPr lang="en-US" sz="2400" dirty="0" smtClean="0">
                <a:solidFill>
                  <a:schemeClr val="accent5">
                    <a:lumMod val="75000"/>
                  </a:schemeClr>
                </a:solidFill>
                <a:latin typeface="Harlow Solid Italic" pitchFamily="82" charset="0"/>
              </a:rPr>
              <a:t/>
            </a:r>
            <a:br>
              <a:rPr lang="en-US" sz="2400" dirty="0" smtClean="0">
                <a:solidFill>
                  <a:schemeClr val="accent5">
                    <a:lumMod val="75000"/>
                  </a:schemeClr>
                </a:solidFill>
                <a:latin typeface="Harlow Solid Italic" pitchFamily="82" charset="0"/>
              </a:rPr>
            </a:br>
            <a:r>
              <a:rPr lang="en-US" sz="2400" dirty="0" smtClean="0">
                <a:solidFill>
                  <a:schemeClr val="accent5">
                    <a:lumMod val="75000"/>
                  </a:schemeClr>
                </a:solidFill>
                <a:latin typeface="Harlow Solid Italic" pitchFamily="82" charset="0"/>
              </a:rPr>
              <a:t>1837 - 1901</a:t>
            </a:r>
            <a:endParaRPr lang="en-US" sz="2400" dirty="0"/>
          </a:p>
        </p:txBody>
      </p:sp>
      <p:pic>
        <p:nvPicPr>
          <p:cNvPr id="5" name="Segnaposto contenuto 4" descr="vick.jpeg"/>
          <p:cNvPicPr>
            <a:picLocks noGrp="1" noChangeAspect="1"/>
          </p:cNvPicPr>
          <p:nvPr>
            <p:ph idx="1"/>
          </p:nvPr>
        </p:nvPicPr>
        <p:blipFill>
          <a:blip r:embed="rId3"/>
          <a:stretch>
            <a:fillRect/>
          </a:stretch>
        </p:blipFill>
        <p:spPr>
          <a:xfrm>
            <a:off x="5106987" y="1770856"/>
            <a:ext cx="3351213" cy="3791744"/>
          </a:xfrm>
          <a:prstGeom prst="rect">
            <a:avLst/>
          </a:prstGeom>
        </p:spPr>
      </p:pic>
      <p:sp>
        <p:nvSpPr>
          <p:cNvPr id="4" name="Segnaposto testo 3"/>
          <p:cNvSpPr>
            <a:spLocks noGrp="1"/>
          </p:cNvSpPr>
          <p:nvPr>
            <p:ph type="body" sz="half" idx="2"/>
          </p:nvPr>
        </p:nvSpPr>
        <p:spPr>
          <a:xfrm>
            <a:off x="457200" y="1447800"/>
            <a:ext cx="3429000" cy="4953000"/>
          </a:xfrm>
        </p:spPr>
        <p:txBody>
          <a:bodyPr>
            <a:normAutofit fontScale="85000" lnSpcReduction="10000"/>
          </a:bodyPr>
          <a:lstStyle/>
          <a:p>
            <a:r>
              <a:rPr lang="en-US" sz="1800" dirty="0" smtClean="0">
                <a:solidFill>
                  <a:schemeClr val="accent5">
                    <a:lumMod val="75000"/>
                  </a:schemeClr>
                </a:solidFill>
                <a:latin typeface="Harlow Solid Italic" pitchFamily="82" charset="0"/>
              </a:rPr>
              <a:t/>
            </a:r>
            <a:br>
              <a:rPr lang="en-US" sz="1800" dirty="0" smtClean="0">
                <a:solidFill>
                  <a:schemeClr val="accent5">
                    <a:lumMod val="75000"/>
                  </a:schemeClr>
                </a:solidFill>
                <a:latin typeface="Harlow Solid Italic" pitchFamily="82" charset="0"/>
              </a:rPr>
            </a:br>
            <a:r>
              <a:rPr lang="en-US" sz="2200" b="1" dirty="0" smtClean="0">
                <a:solidFill>
                  <a:srgbClr val="0070C0"/>
                </a:solidFill>
                <a:latin typeface="Cambria" pitchFamily="18" charset="0"/>
              </a:rPr>
              <a:t>She was the daughter of Edward, duke of Kent (fourth son of George III) and a niece of George IV and William </a:t>
            </a:r>
            <a:r>
              <a:rPr lang="en-US" sz="2200" b="1" dirty="0" err="1" smtClean="0">
                <a:solidFill>
                  <a:srgbClr val="0070C0"/>
                </a:solidFill>
                <a:latin typeface="Cambria" pitchFamily="18" charset="0"/>
              </a:rPr>
              <a:t>lV.</a:t>
            </a:r>
            <a:endParaRPr lang="en-US" sz="2200" b="1" dirty="0" smtClean="0">
              <a:solidFill>
                <a:srgbClr val="0070C0"/>
              </a:solidFill>
              <a:latin typeface="Cambria" pitchFamily="18" charset="0"/>
            </a:endParaRPr>
          </a:p>
          <a:p>
            <a:r>
              <a:rPr lang="en-US" sz="2200" b="1" dirty="0" smtClean="0">
                <a:solidFill>
                  <a:srgbClr val="0070C0"/>
                </a:solidFill>
                <a:latin typeface="Cambria" pitchFamily="18" charset="0"/>
              </a:rPr>
              <a:t>She  ruled during the industrial revolution. The British Empire became powerful, rich and confident. When Victoria died in 1901, after the longest reign in English history, the British Empire and British world power had reached their highest point. She had 9 children, 40 grand-children and 37 great-grandchildren, scattered all over Europe.</a:t>
            </a:r>
          </a:p>
          <a:p>
            <a:endParaRPr lang="en-US" sz="1800" dirty="0">
              <a:solidFill>
                <a:schemeClr val="accent5">
                  <a:lumMod val="75000"/>
                </a:schemeClr>
              </a:solidFill>
              <a:latin typeface="Harlow Solid Italic" pitchFamily="82" charset="0"/>
            </a:endParaRPr>
          </a:p>
        </p:txBody>
      </p:sp>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2400" b="1" dirty="0" smtClean="0">
                <a:solidFill>
                  <a:srgbClr val="FF0000"/>
                </a:solidFill>
                <a:latin typeface="Monotype Corsiva" pitchFamily="66" charset="0"/>
              </a:rPr>
              <a:t/>
            </a:r>
            <a:br>
              <a:rPr lang="en-US" sz="2400" b="1" dirty="0" smtClean="0">
                <a:solidFill>
                  <a:srgbClr val="FF0000"/>
                </a:solidFill>
                <a:latin typeface="Monotype Corsiva" pitchFamily="66" charset="0"/>
              </a:rPr>
            </a:br>
            <a:r>
              <a:rPr lang="en-US" sz="2400" b="1" dirty="0" smtClean="0">
                <a:solidFill>
                  <a:srgbClr val="FF0000"/>
                </a:solidFill>
                <a:latin typeface="Monotype Corsiva" pitchFamily="66" charset="0"/>
              </a:rPr>
              <a:t>All the great things are simple, and many can be expressed in a single word: freedom, justice, honor, duty, mercy, hope.</a:t>
            </a:r>
            <a:br>
              <a:rPr lang="en-US" sz="2400" b="1" dirty="0" smtClean="0">
                <a:solidFill>
                  <a:srgbClr val="FF0000"/>
                </a:solidFill>
                <a:latin typeface="Monotype Corsiva" pitchFamily="66" charset="0"/>
              </a:rPr>
            </a:br>
            <a:r>
              <a:rPr lang="en-US" sz="2400" b="1" dirty="0" smtClean="0">
                <a:solidFill>
                  <a:srgbClr val="FF0000"/>
                </a:solidFill>
                <a:latin typeface="Monotype Corsiva" pitchFamily="66" charset="0"/>
              </a:rPr>
              <a:t>                                                                                    Winston Churchill</a:t>
            </a:r>
            <a:br>
              <a:rPr lang="en-US" sz="2400" b="1" dirty="0" smtClean="0">
                <a:solidFill>
                  <a:srgbClr val="FF0000"/>
                </a:solidFill>
                <a:latin typeface="Monotype Corsiva" pitchFamily="66" charset="0"/>
              </a:rPr>
            </a:br>
            <a:endParaRPr lang="en-US" sz="2400" b="1" dirty="0">
              <a:solidFill>
                <a:srgbClr val="FF0000"/>
              </a:solidFill>
              <a:latin typeface="Monotype Corsiva" pitchFamily="66" charset="0"/>
            </a:endParaRPr>
          </a:p>
        </p:txBody>
      </p:sp>
      <p:pic>
        <p:nvPicPr>
          <p:cNvPr id="1026" name="Picture 2"/>
          <p:cNvPicPr>
            <a:picLocks noGrp="1" noChangeAspect="1" noChangeArrowheads="1"/>
          </p:cNvPicPr>
          <p:nvPr>
            <p:ph sz="half" idx="1"/>
          </p:nvPr>
        </p:nvPicPr>
        <p:blipFill>
          <a:blip r:embed="rId3"/>
          <a:srcRect/>
          <a:stretch>
            <a:fillRect/>
          </a:stretch>
        </p:blipFill>
        <p:spPr bwMode="auto">
          <a:xfrm>
            <a:off x="304800" y="990600"/>
            <a:ext cx="3276599" cy="3715264"/>
          </a:xfrm>
          <a:prstGeom prst="rect">
            <a:avLst/>
          </a:prstGeom>
          <a:noFill/>
          <a:ln w="9525">
            <a:noFill/>
            <a:miter lim="800000"/>
            <a:headEnd/>
            <a:tailEnd/>
          </a:ln>
          <a:effectLst/>
        </p:spPr>
      </p:pic>
      <p:sp>
        <p:nvSpPr>
          <p:cNvPr id="4" name="Segnaposto contenuto 3"/>
          <p:cNvSpPr>
            <a:spLocks noGrp="1"/>
          </p:cNvSpPr>
          <p:nvPr>
            <p:ph sz="half" idx="2"/>
          </p:nvPr>
        </p:nvSpPr>
        <p:spPr>
          <a:xfrm>
            <a:off x="3505200" y="1371601"/>
            <a:ext cx="5181600" cy="1600199"/>
          </a:xfrm>
        </p:spPr>
        <p:txBody>
          <a:bodyPr>
            <a:normAutofit fontScale="32500" lnSpcReduction="20000"/>
          </a:bodyPr>
          <a:lstStyle/>
          <a:p>
            <a:pPr fontAlgn="base">
              <a:buNone/>
            </a:pPr>
            <a:endParaRPr lang="en-US" sz="3100" b="1" dirty="0" smtClean="0">
              <a:solidFill>
                <a:srgbClr val="002060"/>
              </a:solidFill>
            </a:endParaRPr>
          </a:p>
          <a:p>
            <a:pPr algn="just" fontAlgn="base">
              <a:buNone/>
            </a:pPr>
            <a:r>
              <a:rPr lang="en-US" sz="5900" b="1" dirty="0" smtClean="0">
                <a:solidFill>
                  <a:srgbClr val="00B050"/>
                </a:solidFill>
              </a:rPr>
              <a:t>Sir Winston Churchill </a:t>
            </a:r>
            <a:r>
              <a:rPr lang="en-US" sz="5900" b="1" dirty="0" smtClean="0">
                <a:solidFill>
                  <a:srgbClr val="00B050"/>
                </a:solidFill>
                <a:latin typeface="Monotype Corsiva" pitchFamily="66" charset="0"/>
              </a:rPr>
              <a:t>was a British prime minister and statesman who led the country to victory against Nazi Germany and the Axis powers in World War Two.</a:t>
            </a:r>
          </a:p>
          <a:p>
            <a:pPr>
              <a:buNone/>
            </a:pPr>
            <a:r>
              <a:rPr lang="en-US" dirty="0" smtClean="0"/>
              <a:t/>
            </a:r>
            <a:br>
              <a:rPr lang="en-US" dirty="0" smtClean="0"/>
            </a:br>
            <a:endParaRPr lang="en-US" dirty="0"/>
          </a:p>
        </p:txBody>
      </p:sp>
      <p:pic>
        <p:nvPicPr>
          <p:cNvPr id="5" name="Segnaposto contenuto 4" descr="220px-Margaret_Thatcher.png"/>
          <p:cNvPicPr>
            <a:picLocks noChangeAspect="1"/>
          </p:cNvPicPr>
          <p:nvPr/>
        </p:nvPicPr>
        <p:blipFill>
          <a:blip r:embed="rId4"/>
          <a:stretch>
            <a:fillRect/>
          </a:stretch>
        </p:blipFill>
        <p:spPr>
          <a:xfrm>
            <a:off x="5486400" y="2652132"/>
            <a:ext cx="3200400" cy="3824868"/>
          </a:xfrm>
          <a:prstGeom prst="rect">
            <a:avLst/>
          </a:prstGeom>
        </p:spPr>
      </p:pic>
      <p:sp>
        <p:nvSpPr>
          <p:cNvPr id="6" name="Rettangolo 5"/>
          <p:cNvSpPr/>
          <p:nvPr/>
        </p:nvSpPr>
        <p:spPr>
          <a:xfrm>
            <a:off x="152400" y="4343400"/>
            <a:ext cx="6019800" cy="2031325"/>
          </a:xfrm>
          <a:prstGeom prst="rect">
            <a:avLst/>
          </a:prstGeom>
        </p:spPr>
        <p:txBody>
          <a:bodyPr wrap="square">
            <a:spAutoFit/>
          </a:bodyPr>
          <a:lstStyle/>
          <a:p>
            <a:endParaRPr lang="en-US" sz="1400" b="1" dirty="0" smtClean="0">
              <a:solidFill>
                <a:srgbClr val="FF0000"/>
              </a:solidFill>
              <a:latin typeface="Arial Black" pitchFamily="34" charset="0"/>
            </a:endParaRPr>
          </a:p>
          <a:p>
            <a:endParaRPr lang="en-US" sz="1400" b="1" dirty="0" smtClean="0">
              <a:solidFill>
                <a:srgbClr val="FF0000"/>
              </a:solidFill>
              <a:latin typeface="Arial Black" pitchFamily="34" charset="0"/>
            </a:endParaRPr>
          </a:p>
          <a:p>
            <a:r>
              <a:rPr lang="en-US" sz="1400" b="1" dirty="0" smtClean="0">
                <a:solidFill>
                  <a:srgbClr val="FF0000"/>
                </a:solidFill>
                <a:latin typeface="Arial Black" pitchFamily="34" charset="0"/>
              </a:rPr>
              <a:t>Margaret Hilda Thatcher, Baroness Thatcher(</a:t>
            </a:r>
            <a:r>
              <a:rPr lang="en-US" sz="1400" dirty="0" smtClean="0">
                <a:solidFill>
                  <a:srgbClr val="FF0000"/>
                </a:solidFill>
                <a:latin typeface="Arial Black" pitchFamily="34" charset="0"/>
              </a:rPr>
              <a:t>13 </a:t>
            </a:r>
            <a:r>
              <a:rPr lang="en-US" sz="1400" dirty="0" smtClean="0">
                <a:solidFill>
                  <a:srgbClr val="0070C0"/>
                </a:solidFill>
                <a:latin typeface="Arial Black" pitchFamily="34" charset="0"/>
              </a:rPr>
              <a:t>October 1925 – 8 April 2013), was the Prime Minister of the U.K from 1979 to 1990 .She was the longest-serving British Prime Minister of the 20th century and is the only woman to have held the office. A Soviet journalist called her the "Iron Lady", a nickname that became associated with her uncompromising politics and leadership style.</a:t>
            </a:r>
            <a:endParaRPr lang="en-US" sz="1400" dirty="0">
              <a:solidFill>
                <a:srgbClr val="0070C0"/>
              </a:solidFill>
              <a:latin typeface="Arial Black" pitchFamily="34" charset="0"/>
            </a:endParaRPr>
          </a:p>
        </p:txBody>
      </p:sp>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l eye.jpeg"/>
          <p:cNvPicPr>
            <a:picLocks noGrp="1" noChangeAspect="1"/>
          </p:cNvPicPr>
          <p:nvPr>
            <p:ph idx="1"/>
          </p:nvPr>
        </p:nvPicPr>
        <p:blipFill>
          <a:blip r:embed="rId3"/>
          <a:stretch>
            <a:fillRect/>
          </a:stretch>
        </p:blipFill>
        <p:spPr>
          <a:xfrm>
            <a:off x="304800" y="990600"/>
            <a:ext cx="3810000" cy="2895600"/>
          </a:xfrm>
        </p:spPr>
      </p:pic>
      <p:pic>
        <p:nvPicPr>
          <p:cNvPr id="6" name="Immagine 5" descr="t bridge.jpeg"/>
          <p:cNvPicPr>
            <a:picLocks noChangeAspect="1"/>
          </p:cNvPicPr>
          <p:nvPr/>
        </p:nvPicPr>
        <p:blipFill>
          <a:blip r:embed="rId4"/>
          <a:stretch>
            <a:fillRect/>
          </a:stretch>
        </p:blipFill>
        <p:spPr>
          <a:xfrm>
            <a:off x="5867400" y="3962400"/>
            <a:ext cx="2933700" cy="2590800"/>
          </a:xfrm>
          <a:prstGeom prst="rect">
            <a:avLst/>
          </a:prstGeom>
        </p:spPr>
      </p:pic>
      <p:pic>
        <p:nvPicPr>
          <p:cNvPr id="7" name="Immagine 6" descr="bbl.jpeg"/>
          <p:cNvPicPr>
            <a:picLocks noChangeAspect="1"/>
          </p:cNvPicPr>
          <p:nvPr/>
        </p:nvPicPr>
        <p:blipFill>
          <a:blip r:embed="rId5"/>
          <a:stretch>
            <a:fillRect/>
          </a:stretch>
        </p:blipFill>
        <p:spPr>
          <a:xfrm>
            <a:off x="5638800" y="1066800"/>
            <a:ext cx="3124200" cy="2857500"/>
          </a:xfrm>
          <a:prstGeom prst="rect">
            <a:avLst/>
          </a:prstGeom>
        </p:spPr>
      </p:pic>
      <p:pic>
        <p:nvPicPr>
          <p:cNvPr id="8" name="Immagine 7" descr="phone box.jpeg"/>
          <p:cNvPicPr>
            <a:picLocks noChangeAspect="1"/>
          </p:cNvPicPr>
          <p:nvPr/>
        </p:nvPicPr>
        <p:blipFill>
          <a:blip r:embed="rId6"/>
          <a:stretch>
            <a:fillRect/>
          </a:stretch>
        </p:blipFill>
        <p:spPr>
          <a:xfrm>
            <a:off x="304800" y="3962400"/>
            <a:ext cx="2895600" cy="2590800"/>
          </a:xfrm>
          <a:prstGeom prst="rect">
            <a:avLst/>
          </a:prstGeom>
        </p:spPr>
      </p:pic>
      <p:pic>
        <p:nvPicPr>
          <p:cNvPr id="9" name="Immagine 8" descr="flag.jpeg"/>
          <p:cNvPicPr>
            <a:picLocks noChangeAspect="1"/>
          </p:cNvPicPr>
          <p:nvPr/>
        </p:nvPicPr>
        <p:blipFill>
          <a:blip r:embed="rId7"/>
          <a:stretch>
            <a:fillRect/>
          </a:stretch>
        </p:blipFill>
        <p:spPr>
          <a:xfrm>
            <a:off x="2971800" y="990600"/>
            <a:ext cx="2819400" cy="3191435"/>
          </a:xfrm>
          <a:prstGeom prst="rect">
            <a:avLst/>
          </a:prstGeom>
        </p:spPr>
      </p:pic>
      <p:sp>
        <p:nvSpPr>
          <p:cNvPr id="10" name="Rettangolo 9"/>
          <p:cNvSpPr/>
          <p:nvPr/>
        </p:nvSpPr>
        <p:spPr>
          <a:xfrm>
            <a:off x="381000" y="228600"/>
            <a:ext cx="7467600" cy="830997"/>
          </a:xfrm>
          <a:prstGeom prst="rect">
            <a:avLst/>
          </a:prstGeom>
        </p:spPr>
        <p:txBody>
          <a:bodyPr wrap="square">
            <a:spAutoFit/>
          </a:bodyPr>
          <a:lstStyle/>
          <a:p>
            <a:r>
              <a:rPr lang="en-US" sz="4800" b="1" dirty="0" smtClean="0">
                <a:solidFill>
                  <a:srgbClr val="C00000"/>
                </a:solidFill>
                <a:latin typeface="Edwardian Script ITC" pitchFamily="66" charset="0"/>
              </a:rPr>
              <a:t>London  </a:t>
            </a:r>
            <a:r>
              <a:rPr lang="en-US" sz="4800" b="1" dirty="0" smtClean="0">
                <a:solidFill>
                  <a:srgbClr val="002060"/>
                </a:solidFill>
                <a:latin typeface="Edwardian Script ITC" pitchFamily="66" charset="0"/>
              </a:rPr>
              <a:t>the  capital  of  Great  Britain</a:t>
            </a:r>
            <a:endParaRPr lang="en-US" sz="4800" b="1" dirty="0">
              <a:solidFill>
                <a:srgbClr val="002060"/>
              </a:solidFill>
              <a:latin typeface="Edwardian Script ITC" pitchFamily="66" charset="0"/>
            </a:endParaRPr>
          </a:p>
        </p:txBody>
      </p:sp>
      <p:pic>
        <p:nvPicPr>
          <p:cNvPr id="11" name="Segnaposto contenuto 7" descr="taxi.jpeg"/>
          <p:cNvPicPr>
            <a:picLocks noChangeAspect="1"/>
          </p:cNvPicPr>
          <p:nvPr/>
        </p:nvPicPr>
        <p:blipFill>
          <a:blip r:embed="rId8"/>
          <a:stretch>
            <a:fillRect/>
          </a:stretch>
        </p:blipFill>
        <p:spPr>
          <a:xfrm>
            <a:off x="2590800" y="3962400"/>
            <a:ext cx="3276600" cy="2590800"/>
          </a:xfrm>
          <a:prstGeom prst="rect">
            <a:avLst/>
          </a:prstGeom>
        </p:spPr>
      </p:pic>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en-US" sz="4800" b="1" dirty="0" smtClean="0">
                <a:solidFill>
                  <a:srgbClr val="C00000"/>
                </a:solidFill>
                <a:latin typeface="French Script MT" pitchFamily="66" charset="0"/>
              </a:rPr>
              <a:t>Some things that you can’t miss while you are in London</a:t>
            </a:r>
            <a:endParaRPr lang="en-US" sz="4800" b="1" dirty="0">
              <a:solidFill>
                <a:srgbClr val="C00000"/>
              </a:solidFill>
              <a:latin typeface="French Script MT" pitchFamily="66" charset="0"/>
            </a:endParaRPr>
          </a:p>
        </p:txBody>
      </p:sp>
      <p:pic>
        <p:nvPicPr>
          <p:cNvPr id="5" name="Segnaposto contenuto 4" descr="big ben.jpeg"/>
          <p:cNvPicPr>
            <a:picLocks noGrp="1" noChangeAspect="1"/>
          </p:cNvPicPr>
          <p:nvPr>
            <p:ph sz="half" idx="1"/>
          </p:nvPr>
        </p:nvPicPr>
        <p:blipFill>
          <a:blip r:embed="rId3"/>
          <a:stretch>
            <a:fillRect/>
          </a:stretch>
        </p:blipFill>
        <p:spPr>
          <a:xfrm>
            <a:off x="914400" y="4495800"/>
            <a:ext cx="2857500" cy="1895475"/>
          </a:xfrm>
        </p:spPr>
      </p:pic>
      <p:pic>
        <p:nvPicPr>
          <p:cNvPr id="6" name="Segnaposto contenuto 5" descr="harrods.jpeg"/>
          <p:cNvPicPr>
            <a:picLocks noGrp="1" noChangeAspect="1"/>
          </p:cNvPicPr>
          <p:nvPr>
            <p:ph sz="half" idx="2"/>
          </p:nvPr>
        </p:nvPicPr>
        <p:blipFill>
          <a:blip r:embed="rId4"/>
          <a:stretch>
            <a:fillRect/>
          </a:stretch>
        </p:blipFill>
        <p:spPr>
          <a:xfrm>
            <a:off x="5410200" y="2362200"/>
            <a:ext cx="3505200" cy="2743200"/>
          </a:xfrm>
        </p:spPr>
      </p:pic>
      <p:pic>
        <p:nvPicPr>
          <p:cNvPr id="7" name="Immagine 6" descr="tbl.jpeg"/>
          <p:cNvPicPr>
            <a:picLocks noChangeAspect="1"/>
          </p:cNvPicPr>
          <p:nvPr/>
        </p:nvPicPr>
        <p:blipFill>
          <a:blip r:embed="rId5"/>
          <a:stretch>
            <a:fillRect/>
          </a:stretch>
        </p:blipFill>
        <p:spPr>
          <a:xfrm>
            <a:off x="457200" y="1524000"/>
            <a:ext cx="4267200" cy="2143125"/>
          </a:xfrm>
          <a:prstGeom prst="rect">
            <a:avLst/>
          </a:prstGeom>
        </p:spPr>
      </p:pic>
      <p:sp>
        <p:nvSpPr>
          <p:cNvPr id="8" name="Rettangolo 7"/>
          <p:cNvSpPr/>
          <p:nvPr/>
        </p:nvSpPr>
        <p:spPr>
          <a:xfrm>
            <a:off x="5486400" y="5257800"/>
            <a:ext cx="3429000" cy="830997"/>
          </a:xfrm>
          <a:prstGeom prst="rect">
            <a:avLst/>
          </a:prstGeom>
        </p:spPr>
        <p:txBody>
          <a:bodyPr wrap="square">
            <a:spAutoFit/>
          </a:bodyPr>
          <a:lstStyle/>
          <a:p>
            <a:r>
              <a:rPr lang="en-US" sz="2400" b="1" dirty="0" smtClean="0">
                <a:solidFill>
                  <a:schemeClr val="tx2"/>
                </a:solidFill>
                <a:latin typeface="Curlz MT" pitchFamily="82" charset="0"/>
              </a:rPr>
              <a:t>Harrods- the place where you can bye anything</a:t>
            </a:r>
            <a:endParaRPr lang="en-US" sz="2400" b="1" dirty="0">
              <a:solidFill>
                <a:schemeClr val="tx2"/>
              </a:solidFill>
              <a:latin typeface="Curlz MT" pitchFamily="82" charset="0"/>
            </a:endParaRPr>
          </a:p>
        </p:txBody>
      </p:sp>
    </p:spTree>
  </p:cSld>
  <p:clrMapOvr>
    <a:masterClrMapping/>
  </p:clrMapOvr>
  <p:transition spd="med" advClick="0" advTm="4000">
    <p:split orient="vert" dir="in"/>
    <p:sndAc>
      <p:stSnd>
        <p:snd r:embed="rId2" name="camera.wav" builtIn="1"/>
      </p:stSnd>
    </p:sndAc>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TotalTime>
  <Words>304</Words>
  <Application>Microsoft Office PowerPoint</Application>
  <PresentationFormat>Presentazione su schermo (4:3)</PresentationFormat>
  <Paragraphs>70</Paragraphs>
  <Slides>20</Slides>
  <Notes>1</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Diapositiva 1</vt:lpstr>
      <vt:lpstr>    Welcome to  U.K</vt:lpstr>
      <vt:lpstr>Royal Family tree</vt:lpstr>
      <vt:lpstr>Diapositiva 4</vt:lpstr>
      <vt:lpstr>The greatest monarchs  in  the British history</vt:lpstr>
      <vt:lpstr>Queen Victoria 1837 - 1901</vt:lpstr>
      <vt:lpstr> All the great things are simple, and many can be expressed in a single word: freedom, justice, honor, duty, mercy, hope.                                                                                     Winston Churchill </vt:lpstr>
      <vt:lpstr>Diapositiva 8</vt:lpstr>
      <vt:lpstr>Some things that you can’t miss while you are in London</vt:lpstr>
      <vt:lpstr>      Giant’s Causeway   The Giant's Causeway  is an area of about 40,000 interlocking basalt columns, the result of an   ancient volcanic  eruption. It is located on the northeast coast of Northern  Ireland.  </vt:lpstr>
      <vt:lpstr>Big Ben   and   London Eye   </vt:lpstr>
      <vt:lpstr>      Royal  Guards</vt:lpstr>
      <vt:lpstr>Buckingham Palace  is the  home of the British Royal family. The 600 room palace is surrounded by a 40 acre garden.</vt:lpstr>
      <vt:lpstr>Diapositiva 14</vt:lpstr>
      <vt:lpstr>Diapositiva 15</vt:lpstr>
      <vt:lpstr>Diapositiva 16</vt:lpstr>
      <vt:lpstr>Bagpipe Scotland's national instrument made from the skin of a sheep.  The melody is played on a receded chanter leading down from the bag while the three drone pipes sit on the piper's shoulder and provide a constant, steady sound as a background to the melody.        Tartan, is Scotland’s most famous textile, the first known mention of tartan in Scotland dates from 1538. This patterned woven cloth has become one of the most iconic symbols of Scottish culture.</vt:lpstr>
      <vt:lpstr>    William Shakespeare  William Shakespeare, often called the English national poet, is widely considered the greatest dramatist of all time.  The author of many tragedies such as:  “ Romeo and Juliet’’   </vt:lpstr>
      <vt:lpstr>They hold the record for most number-one hits on the Hot 100 chart with twenty. They have received ten Grammy Awards , an Academy    Award and are considered  the twentieth century's 100 most    influential people, they are the best-selling band in history, with estimated sales of over 600 million records worldwide </vt:lpstr>
      <vt:lpstr>Diapositiva 20</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Corporate Edition</dc:creator>
  <cp:lastModifiedBy>Corporate Edition</cp:lastModifiedBy>
  <cp:revision>114</cp:revision>
  <dcterms:created xsi:type="dcterms:W3CDTF">2014-11-24T07:15:28Z</dcterms:created>
  <dcterms:modified xsi:type="dcterms:W3CDTF">2015-05-20T21:06:03Z</dcterms:modified>
</cp:coreProperties>
</file>